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Gotham" charset="1" panose="00000000000000000000"/>
      <p:regular r:id="rId28"/>
    </p:embeddedFont>
    <p:embeddedFont>
      <p:font typeface="Gotham Bold" charset="1" panose="00000000000000000000"/>
      <p:regular r:id="rId29"/>
    </p:embeddedFont>
    <p:embeddedFont>
      <p:font typeface="Poppin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2383421" y="5459428"/>
            <a:ext cx="13521158" cy="946111"/>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Gotham"/>
                <a:ea typeface="Gotham"/>
                <a:cs typeface="Gotham"/>
                <a:sym typeface="Gotham"/>
              </a:rPr>
              <a:t>RECOMMENDATION SYSTEM</a:t>
            </a:r>
          </a:p>
        </p:txBody>
      </p:sp>
      <p:sp>
        <p:nvSpPr>
          <p:cNvPr name="TextBox 17" id="17"/>
          <p:cNvSpPr txBox="true"/>
          <p:nvPr/>
        </p:nvSpPr>
        <p:spPr>
          <a:xfrm rot="0">
            <a:off x="3564241" y="3904526"/>
            <a:ext cx="11159517" cy="1866079"/>
          </a:xfrm>
          <a:prstGeom prst="rect">
            <a:avLst/>
          </a:prstGeom>
        </p:spPr>
        <p:txBody>
          <a:bodyPr anchor="t" rtlCol="false" tIns="0" lIns="0" bIns="0" rIns="0">
            <a:spAutoFit/>
          </a:bodyPr>
          <a:lstStyle/>
          <a:p>
            <a:pPr algn="ctr">
              <a:lnSpc>
                <a:spcPts val="15270"/>
              </a:lnSpc>
              <a:spcBef>
                <a:spcPct val="0"/>
              </a:spcBef>
            </a:pPr>
            <a:r>
              <a:rPr lang="en-US" b="true" sz="10907" spc="1527">
                <a:solidFill>
                  <a:srgbClr val="191919"/>
                </a:solidFill>
                <a:latin typeface="Gotham Bold"/>
                <a:ea typeface="Gotham Bold"/>
                <a:cs typeface="Gotham Bold"/>
                <a:sym typeface="Gotham Bold"/>
              </a:rPr>
              <a:t>MOVIE</a:t>
            </a:r>
          </a:p>
        </p:txBody>
      </p:sp>
      <p:sp>
        <p:nvSpPr>
          <p:cNvPr name="TextBox 18" id="18"/>
          <p:cNvSpPr txBox="true"/>
          <p:nvPr/>
        </p:nvSpPr>
        <p:spPr>
          <a:xfrm rot="0">
            <a:off x="6068500" y="8661165"/>
            <a:ext cx="6151000"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ea typeface="Poppins"/>
                <a:cs typeface="Poppins"/>
                <a:sym typeface="Poppins"/>
              </a:rPr>
              <a:t>BY MOHAMED SHABEEB</a:t>
            </a:r>
          </a:p>
        </p:txBody>
      </p:sp>
      <p:grpSp>
        <p:nvGrpSpPr>
          <p:cNvPr name="Group 19" id="19"/>
          <p:cNvGrpSpPr/>
          <p:nvPr/>
        </p:nvGrpSpPr>
        <p:grpSpPr>
          <a:xfrm rot="0">
            <a:off x="-9965724" y="-1383136"/>
            <a:ext cx="10994424" cy="109944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312611" y="1028700"/>
            <a:ext cx="4556554" cy="3317308"/>
            <a:chOff x="0" y="0"/>
            <a:chExt cx="6075405" cy="4423077"/>
          </a:xfrm>
        </p:grpSpPr>
        <p:pic>
          <p:nvPicPr>
            <p:cNvPr name="Picture 3" id="3"/>
            <p:cNvPicPr>
              <a:picLocks noChangeAspect="true"/>
            </p:cNvPicPr>
            <p:nvPr/>
          </p:nvPicPr>
          <p:blipFill>
            <a:blip r:embed="rId2"/>
            <a:srcRect l="4242" t="0" r="4242" b="0"/>
            <a:stretch>
              <a:fillRect/>
            </a:stretch>
          </p:blipFill>
          <p:spPr>
            <a:xfrm flipH="false" flipV="false">
              <a:off x="0" y="0"/>
              <a:ext cx="6075405" cy="4423077"/>
            </a:xfrm>
            <a:prstGeom prst="rect">
              <a:avLst/>
            </a:prstGeom>
          </p:spPr>
        </p:pic>
      </p:grpSp>
      <p:grpSp>
        <p:nvGrpSpPr>
          <p:cNvPr name="Group 4" id="4"/>
          <p:cNvGrpSpPr/>
          <p:nvPr/>
        </p:nvGrpSpPr>
        <p:grpSpPr>
          <a:xfrm rot="0">
            <a:off x="11312611" y="4443074"/>
            <a:ext cx="2660764" cy="4815226"/>
            <a:chOff x="0" y="0"/>
            <a:chExt cx="3547686" cy="6420301"/>
          </a:xfrm>
        </p:grpSpPr>
        <p:pic>
          <p:nvPicPr>
            <p:cNvPr name="Picture 5" id="5"/>
            <p:cNvPicPr>
              <a:picLocks noChangeAspect="true"/>
            </p:cNvPicPr>
            <p:nvPr/>
          </p:nvPicPr>
          <p:blipFill>
            <a:blip r:embed="rId3"/>
            <a:srcRect l="8531" t="0" r="8531" b="0"/>
            <a:stretch>
              <a:fillRect/>
            </a:stretch>
          </p:blipFill>
          <p:spPr>
            <a:xfrm flipH="false" flipV="false">
              <a:off x="0" y="0"/>
              <a:ext cx="3547686" cy="6420301"/>
            </a:xfrm>
            <a:prstGeom prst="rect">
              <a:avLst/>
            </a:prstGeom>
          </p:spPr>
        </p:pic>
      </p:grpSp>
      <p:grpSp>
        <p:nvGrpSpPr>
          <p:cNvPr name="Group 6" id="6"/>
          <p:cNvGrpSpPr/>
          <p:nvPr/>
        </p:nvGrpSpPr>
        <p:grpSpPr>
          <a:xfrm rot="0">
            <a:off x="15994763" y="1028700"/>
            <a:ext cx="1436473" cy="3317308"/>
            <a:chOff x="0" y="0"/>
            <a:chExt cx="1915297" cy="4423077"/>
          </a:xfrm>
        </p:grpSpPr>
        <p:sp>
          <p:nvSpPr>
            <p:cNvPr name="AutoShape 7" id="7"/>
            <p:cNvSpPr/>
            <p:nvPr/>
          </p:nvSpPr>
          <p:spPr>
            <a:xfrm>
              <a:off x="0" y="0"/>
              <a:ext cx="1915297" cy="4423077"/>
            </a:xfrm>
            <a:prstGeom prst="rect">
              <a:avLst/>
            </a:prstGeom>
            <a:solidFill>
              <a:srgbClr val="FD6220"/>
            </a:solidFill>
          </p:spPr>
        </p:sp>
      </p:grpSp>
      <p:grpSp>
        <p:nvGrpSpPr>
          <p:cNvPr name="Group 8" id="8"/>
          <p:cNvGrpSpPr/>
          <p:nvPr/>
        </p:nvGrpSpPr>
        <p:grpSpPr>
          <a:xfrm rot="0">
            <a:off x="14106296" y="4443074"/>
            <a:ext cx="3324940" cy="2137237"/>
            <a:chOff x="0" y="0"/>
            <a:chExt cx="4433253" cy="2849649"/>
          </a:xfrm>
        </p:grpSpPr>
        <p:pic>
          <p:nvPicPr>
            <p:cNvPr name="Picture 9" id="9"/>
            <p:cNvPicPr>
              <a:picLocks noChangeAspect="true"/>
            </p:cNvPicPr>
            <p:nvPr/>
          </p:nvPicPr>
          <p:blipFill>
            <a:blip r:embed="rId4"/>
            <a:srcRect l="0" t="1669" r="0" b="1669"/>
            <a:stretch>
              <a:fillRect/>
            </a:stretch>
          </p:blipFill>
          <p:spPr>
            <a:xfrm flipH="false" flipV="false">
              <a:off x="0" y="0"/>
              <a:ext cx="4433253" cy="2849649"/>
            </a:xfrm>
            <a:prstGeom prst="rect">
              <a:avLst/>
            </a:prstGeom>
          </p:spPr>
        </p:pic>
      </p:grpSp>
      <p:grpSp>
        <p:nvGrpSpPr>
          <p:cNvPr name="Group 10" id="10"/>
          <p:cNvGrpSpPr/>
          <p:nvPr/>
        </p:nvGrpSpPr>
        <p:grpSpPr>
          <a:xfrm rot="0">
            <a:off x="14106296" y="6675561"/>
            <a:ext cx="3324940" cy="2582739"/>
            <a:chOff x="0" y="0"/>
            <a:chExt cx="4433253" cy="3443652"/>
          </a:xfrm>
        </p:grpSpPr>
        <p:pic>
          <p:nvPicPr>
            <p:cNvPr name="Picture 11" id="11"/>
            <p:cNvPicPr>
              <a:picLocks noChangeAspect="true"/>
            </p:cNvPicPr>
            <p:nvPr/>
          </p:nvPicPr>
          <p:blipFill>
            <a:blip r:embed="rId5"/>
            <a:srcRect l="7114" t="0" r="7114" b="0"/>
            <a:stretch>
              <a:fillRect/>
            </a:stretch>
          </p:blipFill>
          <p:spPr>
            <a:xfrm flipH="false" flipV="false">
              <a:off x="0" y="0"/>
              <a:ext cx="4433253" cy="3443652"/>
            </a:xfrm>
            <a:prstGeom prst="rect">
              <a:avLst/>
            </a:prstGeom>
          </p:spPr>
        </p:pic>
      </p:grpSp>
      <p:grpSp>
        <p:nvGrpSpPr>
          <p:cNvPr name="Group 12" id="12"/>
          <p:cNvGrpSpPr/>
          <p:nvPr/>
        </p:nvGrpSpPr>
        <p:grpSpPr>
          <a:xfrm rot="0">
            <a:off x="16439471" y="8737362"/>
            <a:ext cx="3697059" cy="36970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09357" y="3983373"/>
            <a:ext cx="992463" cy="99246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18" id="18"/>
          <p:cNvGrpSpPr/>
          <p:nvPr/>
        </p:nvGrpSpPr>
        <p:grpSpPr>
          <a:xfrm rot="0">
            <a:off x="951509" y="3315742"/>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1" id="21"/>
          <p:cNvGrpSpPr/>
          <p:nvPr/>
        </p:nvGrpSpPr>
        <p:grpSpPr>
          <a:xfrm rot="0">
            <a:off x="951509" y="1982349"/>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4" id="24"/>
          <p:cNvGrpSpPr/>
          <p:nvPr/>
        </p:nvGrpSpPr>
        <p:grpSpPr>
          <a:xfrm rot="0">
            <a:off x="951509" y="5094059"/>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7" id="27"/>
          <p:cNvGrpSpPr/>
          <p:nvPr/>
        </p:nvGrpSpPr>
        <p:grpSpPr>
          <a:xfrm rot="0">
            <a:off x="951509" y="2648112"/>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30" id="30"/>
          <p:cNvGrpSpPr/>
          <p:nvPr/>
        </p:nvGrpSpPr>
        <p:grpSpPr>
          <a:xfrm rot="0">
            <a:off x="951509" y="6425585"/>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33" id="33"/>
          <p:cNvGrpSpPr/>
          <p:nvPr/>
        </p:nvGrpSpPr>
        <p:grpSpPr>
          <a:xfrm rot="0">
            <a:off x="951509" y="5759822"/>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6" id="36"/>
          <p:cNvGrpSpPr/>
          <p:nvPr/>
        </p:nvGrpSpPr>
        <p:grpSpPr>
          <a:xfrm rot="0">
            <a:off x="951509" y="7093216"/>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9" id="39"/>
          <p:cNvGrpSpPr/>
          <p:nvPr/>
        </p:nvGrpSpPr>
        <p:grpSpPr>
          <a:xfrm rot="0">
            <a:off x="951509" y="7760846"/>
            <a:ext cx="508158" cy="543805"/>
            <a:chOff x="0" y="0"/>
            <a:chExt cx="812800" cy="869819"/>
          </a:xfrm>
        </p:grpSpPr>
        <p:sp>
          <p:nvSpPr>
            <p:cNvPr name="Freeform 40" id="4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1" id="4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TextBox 42" id="42"/>
          <p:cNvSpPr txBox="true"/>
          <p:nvPr/>
        </p:nvSpPr>
        <p:spPr>
          <a:xfrm rot="0">
            <a:off x="2618056" y="1399160"/>
            <a:ext cx="9302720" cy="729742"/>
          </a:xfrm>
          <a:prstGeom prst="rect">
            <a:avLst/>
          </a:prstGeom>
        </p:spPr>
        <p:txBody>
          <a:bodyPr anchor="t" rtlCol="false" tIns="0" lIns="0" bIns="0" rIns="0">
            <a:spAutoFit/>
          </a:bodyPr>
          <a:lstStyle/>
          <a:p>
            <a:pPr algn="l">
              <a:lnSpc>
                <a:spcPts val="5978"/>
              </a:lnSpc>
            </a:pPr>
            <a:r>
              <a:rPr lang="en-US" sz="4270" b="true">
                <a:solidFill>
                  <a:srgbClr val="191919"/>
                </a:solidFill>
                <a:latin typeface="Gotham Bold"/>
                <a:ea typeface="Gotham Bold"/>
                <a:cs typeface="Gotham Bold"/>
                <a:sym typeface="Gotham Bold"/>
              </a:rPr>
              <a:t>COLLABORATIVE FILTERING</a:t>
            </a:r>
          </a:p>
        </p:txBody>
      </p:sp>
      <p:sp>
        <p:nvSpPr>
          <p:cNvPr name="TextBox 43" id="43"/>
          <p:cNvSpPr txBox="true"/>
          <p:nvPr/>
        </p:nvSpPr>
        <p:spPr>
          <a:xfrm rot="0">
            <a:off x="2618056" y="2619537"/>
            <a:ext cx="8236186" cy="6132195"/>
          </a:xfrm>
          <a:prstGeom prst="rect">
            <a:avLst/>
          </a:prstGeom>
        </p:spPr>
        <p:txBody>
          <a:bodyPr anchor="t" rtlCol="false" tIns="0" lIns="0" bIns="0" rIns="0">
            <a:spAutoFit/>
          </a:bodyPr>
          <a:lstStyle/>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Preparing the User-Item Interaction Matrix: </a:t>
            </a:r>
            <a:r>
              <a:rPr lang="en-US" sz="1599" spc="39">
                <a:solidFill>
                  <a:srgbClr val="191919"/>
                </a:solidFill>
                <a:latin typeface="Gotham"/>
                <a:ea typeface="Gotham"/>
                <a:cs typeface="Gotham"/>
                <a:sym typeface="Gotham"/>
              </a:rPr>
              <a:t>Collaborative filtering relies on past user interactions rather than movie content. I used a dataset containing user ratings and transformed it into a user-item matrix, where: rows represent movies, columns represent user Id and values represent ratings given by users to movies.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Optimizing the Data for Faster Computation:</a:t>
            </a:r>
            <a:r>
              <a:rPr lang="en-US" sz="1599" spc="39">
                <a:solidFill>
                  <a:srgbClr val="191919"/>
                </a:solidFill>
                <a:latin typeface="Gotham"/>
                <a:ea typeface="Gotham"/>
                <a:cs typeface="Gotham"/>
                <a:sym typeface="Gotham"/>
              </a:rPr>
              <a:t> To reduce memory usage and improve performance, we convert the user-item matrix into a Compressed Sparse Row (CSR) matrix using the scipy library. This format efficiently stores only nonzero values, making similarity computations faster.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Finding Similar Movies Using Nearest Neighbors (KNN):</a:t>
            </a:r>
            <a:r>
              <a:rPr lang="en-US" sz="1599" spc="39">
                <a:solidFill>
                  <a:srgbClr val="191919"/>
                </a:solidFill>
                <a:latin typeface="Gotham"/>
                <a:ea typeface="Gotham"/>
                <a:cs typeface="Gotham"/>
                <a:sym typeface="Gotham"/>
              </a:rPr>
              <a:t> I applied the K-Nearest Neighbors (KNN) algorithm with cosine similarity as the distance metric. KNN clusters movies based on user rating patterns, identifying movies that are frequently rated together.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Making Movie Recommendations:</a:t>
            </a:r>
            <a:r>
              <a:rPr lang="en-US" sz="1599" spc="39">
                <a:solidFill>
                  <a:srgbClr val="191919"/>
                </a:solidFill>
                <a:latin typeface="Gotham"/>
                <a:ea typeface="Gotham"/>
                <a:cs typeface="Gotham"/>
                <a:sym typeface="Gotham"/>
              </a:rPr>
              <a:t> To generate recommendations, I located the selected movie in the similarity matrix, retrieved movies with the highest similarity scores, ranked the similar movies and returned the top recommendations. Finally, the system was tested by querying different movie titles and validating whether the suggested movies align with expected genres and themes. </a:t>
            </a:r>
          </a:p>
        </p:txBody>
      </p:sp>
      <p:grpSp>
        <p:nvGrpSpPr>
          <p:cNvPr name="Group 44" id="44"/>
          <p:cNvGrpSpPr/>
          <p:nvPr/>
        </p:nvGrpSpPr>
        <p:grpSpPr>
          <a:xfrm rot="0">
            <a:off x="-1373119" y="-1315898"/>
            <a:ext cx="3499668" cy="13405540"/>
            <a:chOff x="0" y="0"/>
            <a:chExt cx="212191" cy="812800"/>
          </a:xfrm>
        </p:grpSpPr>
        <p:sp>
          <p:nvSpPr>
            <p:cNvPr name="Freeform 45" id="4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46" id="4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983373"/>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5" id="5"/>
          <p:cNvGrpSpPr/>
          <p:nvPr/>
        </p:nvGrpSpPr>
        <p:grpSpPr>
          <a:xfrm rot="0">
            <a:off x="951509"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29" id="29"/>
          <p:cNvGrpSpPr/>
          <p:nvPr/>
        </p:nvGrpSpPr>
        <p:grpSpPr>
          <a:xfrm rot="0">
            <a:off x="-1373119" y="-1315898"/>
            <a:ext cx="3499668" cy="13405540"/>
            <a:chOff x="0" y="0"/>
            <a:chExt cx="212191" cy="812800"/>
          </a:xfrm>
        </p:grpSpPr>
        <p:sp>
          <p:nvSpPr>
            <p:cNvPr name="Freeform 30" id="30"/>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1" id="31"/>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187437" y="649202"/>
            <a:ext cx="11301259" cy="3997820"/>
          </a:xfrm>
          <a:custGeom>
            <a:avLst/>
            <a:gdLst/>
            <a:ahLst/>
            <a:cxnLst/>
            <a:rect r="r" b="b" t="t" l="l"/>
            <a:pathLst>
              <a:path h="3997820" w="11301259">
                <a:moveTo>
                  <a:pt x="0" y="0"/>
                </a:moveTo>
                <a:lnTo>
                  <a:pt x="11301259" y="0"/>
                </a:lnTo>
                <a:lnTo>
                  <a:pt x="11301259" y="3997820"/>
                </a:lnTo>
                <a:lnTo>
                  <a:pt x="0" y="3997820"/>
                </a:lnTo>
                <a:lnTo>
                  <a:pt x="0" y="0"/>
                </a:lnTo>
                <a:close/>
              </a:path>
            </a:pathLst>
          </a:custGeom>
          <a:blipFill>
            <a:blip r:embed="rId2"/>
            <a:stretch>
              <a:fillRect l="0" t="0" r="0" b="0"/>
            </a:stretch>
          </a:blipFill>
        </p:spPr>
      </p:sp>
      <p:sp>
        <p:nvSpPr>
          <p:cNvPr name="Freeform 33" id="33"/>
          <p:cNvSpPr/>
          <p:nvPr/>
        </p:nvSpPr>
        <p:spPr>
          <a:xfrm flipH="false" flipV="false" rot="0">
            <a:off x="5757476" y="4235966"/>
            <a:ext cx="11301259" cy="4379238"/>
          </a:xfrm>
          <a:custGeom>
            <a:avLst/>
            <a:gdLst/>
            <a:ahLst/>
            <a:cxnLst/>
            <a:rect r="r" b="b" t="t" l="l"/>
            <a:pathLst>
              <a:path h="4379238" w="11301259">
                <a:moveTo>
                  <a:pt x="0" y="0"/>
                </a:moveTo>
                <a:lnTo>
                  <a:pt x="11301259" y="0"/>
                </a:lnTo>
                <a:lnTo>
                  <a:pt x="11301259" y="4379238"/>
                </a:lnTo>
                <a:lnTo>
                  <a:pt x="0" y="4379238"/>
                </a:lnTo>
                <a:lnTo>
                  <a:pt x="0" y="0"/>
                </a:lnTo>
                <a:close/>
              </a:path>
            </a:pathLst>
          </a:custGeom>
          <a:blipFill>
            <a:blip r:embed="rId3"/>
            <a:stretch>
              <a:fillRect l="0" t="0" r="0" b="0"/>
            </a:stretch>
          </a:blipFill>
        </p:spPr>
      </p:sp>
      <p:sp>
        <p:nvSpPr>
          <p:cNvPr name="TextBox 34" id="34"/>
          <p:cNvSpPr txBox="true"/>
          <p:nvPr/>
        </p:nvSpPr>
        <p:spPr>
          <a:xfrm rot="0">
            <a:off x="2824255" y="8911304"/>
            <a:ext cx="14435045" cy="655892"/>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Creating a User-Item Matrix from the Ratings Dataframe and Replacing the Missing Values with 0</a:t>
            </a:r>
          </a:p>
          <a:p>
            <a:pPr algn="ctr">
              <a:lnSpc>
                <a:spcPts val="269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967865" y="6265527"/>
            <a:ext cx="14435045" cy="32251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Converting the final_dataset to a Sparse CSR Matrix and Resetting the Dataframe's Index.</a:t>
            </a:r>
          </a:p>
        </p:txBody>
      </p:sp>
      <p:grpSp>
        <p:nvGrpSpPr>
          <p:cNvPr name="Group 3" id="3"/>
          <p:cNvGrpSpPr/>
          <p:nvPr/>
        </p:nvGrpSpPr>
        <p:grpSpPr>
          <a:xfrm rot="0">
            <a:off x="709357" y="3983373"/>
            <a:ext cx="992463" cy="9924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6" id="6"/>
          <p:cNvGrpSpPr/>
          <p:nvPr/>
        </p:nvGrpSpPr>
        <p:grpSpPr>
          <a:xfrm rot="0">
            <a:off x="951509" y="3315742"/>
            <a:ext cx="508158" cy="543805"/>
            <a:chOff x="0" y="0"/>
            <a:chExt cx="812800" cy="869819"/>
          </a:xfrm>
        </p:grpSpPr>
        <p:sp>
          <p:nvSpPr>
            <p:cNvPr name="Freeform 7" id="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8" id="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9" id="9"/>
          <p:cNvGrpSpPr/>
          <p:nvPr/>
        </p:nvGrpSpPr>
        <p:grpSpPr>
          <a:xfrm rot="0">
            <a:off x="951509" y="1982349"/>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2" id="12"/>
          <p:cNvGrpSpPr/>
          <p:nvPr/>
        </p:nvGrpSpPr>
        <p:grpSpPr>
          <a:xfrm rot="0">
            <a:off x="951509" y="509405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5" id="15"/>
          <p:cNvGrpSpPr/>
          <p:nvPr/>
        </p:nvGrpSpPr>
        <p:grpSpPr>
          <a:xfrm rot="0">
            <a:off x="951509" y="2648112"/>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51509" y="6425585"/>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1" id="21"/>
          <p:cNvGrpSpPr/>
          <p:nvPr/>
        </p:nvGrpSpPr>
        <p:grpSpPr>
          <a:xfrm rot="0">
            <a:off x="951509" y="5759822"/>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4" id="24"/>
          <p:cNvGrpSpPr/>
          <p:nvPr/>
        </p:nvGrpSpPr>
        <p:grpSpPr>
          <a:xfrm rot="0">
            <a:off x="951509" y="7093216"/>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7" id="27"/>
          <p:cNvGrpSpPr/>
          <p:nvPr/>
        </p:nvGrpSpPr>
        <p:grpSpPr>
          <a:xfrm rot="0">
            <a:off x="951509" y="7760846"/>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Freeform 30" id="30"/>
          <p:cNvSpPr/>
          <p:nvPr/>
        </p:nvSpPr>
        <p:spPr>
          <a:xfrm flipH="false" flipV="false" rot="0">
            <a:off x="3493371" y="4642007"/>
            <a:ext cx="13765929" cy="1221726"/>
          </a:xfrm>
          <a:custGeom>
            <a:avLst/>
            <a:gdLst/>
            <a:ahLst/>
            <a:cxnLst/>
            <a:rect r="r" b="b" t="t" l="l"/>
            <a:pathLst>
              <a:path h="1221726" w="13765929">
                <a:moveTo>
                  <a:pt x="0" y="0"/>
                </a:moveTo>
                <a:lnTo>
                  <a:pt x="13765929" y="0"/>
                </a:lnTo>
                <a:lnTo>
                  <a:pt x="13765929" y="1221726"/>
                </a:lnTo>
                <a:lnTo>
                  <a:pt x="0" y="1221726"/>
                </a:lnTo>
                <a:lnTo>
                  <a:pt x="0" y="0"/>
                </a:lnTo>
                <a:close/>
              </a:path>
            </a:pathLst>
          </a:custGeom>
          <a:blipFill>
            <a:blip r:embed="rId2"/>
            <a:stretch>
              <a:fillRect l="0" t="0" r="0" b="0"/>
            </a:stretch>
          </a:blipFill>
        </p:spPr>
      </p:sp>
      <p:grpSp>
        <p:nvGrpSpPr>
          <p:cNvPr name="Group 31" id="31"/>
          <p:cNvGrpSpPr/>
          <p:nvPr/>
        </p:nvGrpSpPr>
        <p:grpSpPr>
          <a:xfrm rot="0">
            <a:off x="-1373119" y="-1315898"/>
            <a:ext cx="3499668" cy="13405540"/>
            <a:chOff x="0" y="0"/>
            <a:chExt cx="212191" cy="812800"/>
          </a:xfrm>
        </p:grpSpPr>
        <p:sp>
          <p:nvSpPr>
            <p:cNvPr name="Freeform 32" id="32"/>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3" id="33"/>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662957" y="7104954"/>
            <a:ext cx="14435045" cy="655892"/>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Fitting a K-Nearest Neighbors (KNN) Model on the Sparse Matrix</a:t>
            </a:r>
          </a:p>
          <a:p>
            <a:pPr algn="ctr">
              <a:lnSpc>
                <a:spcPts val="2698"/>
              </a:lnSpc>
            </a:pPr>
          </a:p>
        </p:txBody>
      </p:sp>
      <p:sp>
        <p:nvSpPr>
          <p:cNvPr name="Freeform 3" id="3"/>
          <p:cNvSpPr/>
          <p:nvPr/>
        </p:nvSpPr>
        <p:spPr>
          <a:xfrm flipH="false" flipV="false" rot="0">
            <a:off x="3187437" y="3978427"/>
            <a:ext cx="13910564" cy="2816889"/>
          </a:xfrm>
          <a:custGeom>
            <a:avLst/>
            <a:gdLst/>
            <a:ahLst/>
            <a:cxnLst/>
            <a:rect r="r" b="b" t="t" l="l"/>
            <a:pathLst>
              <a:path h="2816889" w="13910564">
                <a:moveTo>
                  <a:pt x="0" y="0"/>
                </a:moveTo>
                <a:lnTo>
                  <a:pt x="13910565" y="0"/>
                </a:lnTo>
                <a:lnTo>
                  <a:pt x="13910565" y="2816889"/>
                </a:lnTo>
                <a:lnTo>
                  <a:pt x="0" y="2816889"/>
                </a:lnTo>
                <a:lnTo>
                  <a:pt x="0" y="0"/>
                </a:lnTo>
                <a:close/>
              </a:path>
            </a:pathLst>
          </a:custGeom>
          <a:blipFill>
            <a:blip r:embed="rId2"/>
            <a:stretch>
              <a:fillRect l="0" t="0" r="0" b="0"/>
            </a:stretch>
          </a:blipFill>
        </p:spPr>
      </p:sp>
      <p:grpSp>
        <p:nvGrpSpPr>
          <p:cNvPr name="Group 4" id="4"/>
          <p:cNvGrpSpPr/>
          <p:nvPr/>
        </p:nvGrpSpPr>
        <p:grpSpPr>
          <a:xfrm rot="0">
            <a:off x="709357" y="3983373"/>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7" id="7"/>
          <p:cNvGrpSpPr/>
          <p:nvPr/>
        </p:nvGrpSpPr>
        <p:grpSpPr>
          <a:xfrm rot="0">
            <a:off x="951509" y="3315742"/>
            <a:ext cx="508158" cy="54380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0" id="10"/>
          <p:cNvGrpSpPr/>
          <p:nvPr/>
        </p:nvGrpSpPr>
        <p:grpSpPr>
          <a:xfrm rot="0">
            <a:off x="951509" y="1982349"/>
            <a:ext cx="508158" cy="543805"/>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3" id="13"/>
          <p:cNvGrpSpPr/>
          <p:nvPr/>
        </p:nvGrpSpPr>
        <p:grpSpPr>
          <a:xfrm rot="0">
            <a:off x="951509" y="5094059"/>
            <a:ext cx="508158" cy="543805"/>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6" id="16"/>
          <p:cNvGrpSpPr/>
          <p:nvPr/>
        </p:nvGrpSpPr>
        <p:grpSpPr>
          <a:xfrm rot="0">
            <a:off x="951509" y="2648112"/>
            <a:ext cx="508158" cy="54380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9" id="19"/>
          <p:cNvGrpSpPr/>
          <p:nvPr/>
        </p:nvGrpSpPr>
        <p:grpSpPr>
          <a:xfrm rot="0">
            <a:off x="951509" y="6425585"/>
            <a:ext cx="508158" cy="54380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2" id="22"/>
          <p:cNvGrpSpPr/>
          <p:nvPr/>
        </p:nvGrpSpPr>
        <p:grpSpPr>
          <a:xfrm rot="0">
            <a:off x="951509" y="5759822"/>
            <a:ext cx="508158" cy="543805"/>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5" id="25"/>
          <p:cNvGrpSpPr/>
          <p:nvPr/>
        </p:nvGrpSpPr>
        <p:grpSpPr>
          <a:xfrm rot="0">
            <a:off x="951509" y="7093216"/>
            <a:ext cx="508158" cy="54380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8" id="28"/>
          <p:cNvGrpSpPr/>
          <p:nvPr/>
        </p:nvGrpSpPr>
        <p:grpSpPr>
          <a:xfrm rot="0">
            <a:off x="951509" y="7760846"/>
            <a:ext cx="508158" cy="54380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1" id="31"/>
          <p:cNvGrpSpPr/>
          <p:nvPr/>
        </p:nvGrpSpPr>
        <p:grpSpPr>
          <a:xfrm rot="0">
            <a:off x="-1373119" y="-1315898"/>
            <a:ext cx="3499668" cy="13405540"/>
            <a:chOff x="0" y="0"/>
            <a:chExt cx="212191" cy="812800"/>
          </a:xfrm>
        </p:grpSpPr>
        <p:sp>
          <p:nvSpPr>
            <p:cNvPr name="Freeform 32" id="32"/>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3" id="33"/>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983373"/>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5" id="5"/>
          <p:cNvGrpSpPr/>
          <p:nvPr/>
        </p:nvGrpSpPr>
        <p:grpSpPr>
          <a:xfrm rot="0">
            <a:off x="951509"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29" id="29"/>
          <p:cNvGrpSpPr/>
          <p:nvPr/>
        </p:nvGrpSpPr>
        <p:grpSpPr>
          <a:xfrm rot="0">
            <a:off x="-1373119" y="-1315898"/>
            <a:ext cx="3499668" cy="13405540"/>
            <a:chOff x="0" y="0"/>
            <a:chExt cx="212191" cy="812800"/>
          </a:xfrm>
        </p:grpSpPr>
        <p:sp>
          <p:nvSpPr>
            <p:cNvPr name="Freeform 30" id="30"/>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1" id="31"/>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130075" y="3035020"/>
            <a:ext cx="14323746" cy="4118077"/>
          </a:xfrm>
          <a:custGeom>
            <a:avLst/>
            <a:gdLst/>
            <a:ahLst/>
            <a:cxnLst/>
            <a:rect r="r" b="b" t="t" l="l"/>
            <a:pathLst>
              <a:path h="4118077" w="14323746">
                <a:moveTo>
                  <a:pt x="0" y="0"/>
                </a:moveTo>
                <a:lnTo>
                  <a:pt x="14323746" y="0"/>
                </a:lnTo>
                <a:lnTo>
                  <a:pt x="14323746" y="4118077"/>
                </a:lnTo>
                <a:lnTo>
                  <a:pt x="0" y="4118077"/>
                </a:lnTo>
                <a:lnTo>
                  <a:pt x="0" y="0"/>
                </a:lnTo>
                <a:close/>
              </a:path>
            </a:pathLst>
          </a:custGeom>
          <a:blipFill>
            <a:blip r:embed="rId2"/>
            <a:stretch>
              <a:fillRect l="0" t="0" r="0" b="0"/>
            </a:stretch>
          </a:blipFill>
        </p:spPr>
      </p:sp>
      <p:sp>
        <p:nvSpPr>
          <p:cNvPr name="TextBox 33" id="33"/>
          <p:cNvSpPr txBox="true"/>
          <p:nvPr/>
        </p:nvSpPr>
        <p:spPr>
          <a:xfrm rot="0">
            <a:off x="3018776" y="7519065"/>
            <a:ext cx="14435045" cy="98926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Creating get_movie_recommendation to Recommend Movies Similar to the Input Movie Based on the</a:t>
            </a:r>
          </a:p>
          <a:p>
            <a:pPr algn="ctr">
              <a:lnSpc>
                <a:spcPts val="2698"/>
              </a:lnSpc>
            </a:pPr>
            <a:r>
              <a:rPr lang="en-US" sz="1927" spc="77">
                <a:solidFill>
                  <a:srgbClr val="191919"/>
                </a:solidFill>
                <a:latin typeface="Gotham"/>
                <a:ea typeface="Gotham"/>
                <a:cs typeface="Gotham"/>
                <a:sym typeface="Gotham"/>
              </a:rPr>
              <a:t>K-Nearest Neighbors (KNN) Model Trained Earlier</a:t>
            </a:r>
          </a:p>
          <a:p>
            <a:pPr algn="ctr">
              <a:lnSpc>
                <a:spcPts val="269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983373"/>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5" id="5"/>
          <p:cNvGrpSpPr/>
          <p:nvPr/>
        </p:nvGrpSpPr>
        <p:grpSpPr>
          <a:xfrm rot="0">
            <a:off x="951509" y="3315742"/>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29" id="29"/>
          <p:cNvGrpSpPr/>
          <p:nvPr/>
        </p:nvGrpSpPr>
        <p:grpSpPr>
          <a:xfrm rot="0">
            <a:off x="-1373119" y="-1315898"/>
            <a:ext cx="3499668" cy="13405540"/>
            <a:chOff x="0" y="0"/>
            <a:chExt cx="212191" cy="812800"/>
          </a:xfrm>
        </p:grpSpPr>
        <p:sp>
          <p:nvSpPr>
            <p:cNvPr name="Freeform 30" id="30"/>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1" id="31"/>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4549688" y="1040190"/>
            <a:ext cx="8767967" cy="7264461"/>
          </a:xfrm>
          <a:custGeom>
            <a:avLst/>
            <a:gdLst/>
            <a:ahLst/>
            <a:cxnLst/>
            <a:rect r="r" b="b" t="t" l="l"/>
            <a:pathLst>
              <a:path h="7264461" w="8767967">
                <a:moveTo>
                  <a:pt x="0" y="0"/>
                </a:moveTo>
                <a:lnTo>
                  <a:pt x="8767966" y="0"/>
                </a:lnTo>
                <a:lnTo>
                  <a:pt x="8767966" y="7264461"/>
                </a:lnTo>
                <a:lnTo>
                  <a:pt x="0" y="7264461"/>
                </a:lnTo>
                <a:lnTo>
                  <a:pt x="0" y="0"/>
                </a:lnTo>
                <a:close/>
              </a:path>
            </a:pathLst>
          </a:custGeom>
          <a:blipFill>
            <a:blip r:embed="rId2"/>
            <a:stretch>
              <a:fillRect l="0" t="0" r="0" b="0"/>
            </a:stretch>
          </a:blipFill>
        </p:spPr>
      </p:sp>
      <p:sp>
        <p:nvSpPr>
          <p:cNvPr name="TextBox 33" id="33"/>
          <p:cNvSpPr txBox="true"/>
          <p:nvPr/>
        </p:nvSpPr>
        <p:spPr>
          <a:xfrm rot="0">
            <a:off x="1926478" y="8602408"/>
            <a:ext cx="14435045" cy="655892"/>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Getting the Recommendations for the "Iron Man" Movie</a:t>
            </a:r>
          </a:p>
          <a:p>
            <a:pPr algn="ctr">
              <a:lnSpc>
                <a:spcPts val="269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762088" y="-963263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09357" y="4655766"/>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8" id="8"/>
          <p:cNvGrpSpPr/>
          <p:nvPr/>
        </p:nvGrpSpPr>
        <p:grpSpPr>
          <a:xfrm rot="0">
            <a:off x="951509" y="3320505"/>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1" id="11"/>
          <p:cNvGrpSpPr/>
          <p:nvPr/>
        </p:nvGrpSpPr>
        <p:grpSpPr>
          <a:xfrm rot="0">
            <a:off x="951509" y="1987111"/>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4" id="14"/>
          <p:cNvGrpSpPr/>
          <p:nvPr/>
        </p:nvGrpSpPr>
        <p:grpSpPr>
          <a:xfrm rot="0">
            <a:off x="951509" y="3988135"/>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51509" y="265287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0" id="20"/>
          <p:cNvGrpSpPr/>
          <p:nvPr/>
        </p:nvGrpSpPr>
        <p:grpSpPr>
          <a:xfrm rot="0">
            <a:off x="951509" y="6430348"/>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3" id="23"/>
          <p:cNvGrpSpPr/>
          <p:nvPr/>
        </p:nvGrpSpPr>
        <p:grpSpPr>
          <a:xfrm rot="0">
            <a:off x="951509" y="5764584"/>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6" id="26"/>
          <p:cNvGrpSpPr/>
          <p:nvPr/>
        </p:nvGrpSpPr>
        <p:grpSpPr>
          <a:xfrm rot="0">
            <a:off x="951509" y="7088453"/>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9" id="29"/>
          <p:cNvGrpSpPr/>
          <p:nvPr/>
        </p:nvGrpSpPr>
        <p:grpSpPr>
          <a:xfrm rot="0">
            <a:off x="951509" y="7756083"/>
            <a:ext cx="508158" cy="54380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2" id="32"/>
          <p:cNvGrpSpPr/>
          <p:nvPr/>
        </p:nvGrpSpPr>
        <p:grpSpPr>
          <a:xfrm rot="0">
            <a:off x="-1373119" y="-1315898"/>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638579" y="2689493"/>
            <a:ext cx="8233002" cy="5917470"/>
          </a:xfrm>
          <a:custGeom>
            <a:avLst/>
            <a:gdLst/>
            <a:ahLst/>
            <a:cxnLst/>
            <a:rect r="r" b="b" t="t" l="l"/>
            <a:pathLst>
              <a:path h="5917470" w="8233002">
                <a:moveTo>
                  <a:pt x="0" y="0"/>
                </a:moveTo>
                <a:lnTo>
                  <a:pt x="8233003" y="0"/>
                </a:lnTo>
                <a:lnTo>
                  <a:pt x="8233003" y="5917471"/>
                </a:lnTo>
                <a:lnTo>
                  <a:pt x="0" y="5917471"/>
                </a:lnTo>
                <a:lnTo>
                  <a:pt x="0" y="0"/>
                </a:lnTo>
                <a:close/>
              </a:path>
            </a:pathLst>
          </a:custGeom>
          <a:blipFill>
            <a:blip r:embed="rId2"/>
            <a:stretch>
              <a:fillRect l="0" t="0" r="0" b="0"/>
            </a:stretch>
          </a:blipFill>
        </p:spPr>
      </p:sp>
      <p:sp>
        <p:nvSpPr>
          <p:cNvPr name="TextBox 36" id="36"/>
          <p:cNvSpPr txBox="true"/>
          <p:nvPr/>
        </p:nvSpPr>
        <p:spPr>
          <a:xfrm rot="0">
            <a:off x="2618056" y="1399160"/>
            <a:ext cx="9302720" cy="729742"/>
          </a:xfrm>
          <a:prstGeom prst="rect">
            <a:avLst/>
          </a:prstGeom>
        </p:spPr>
        <p:txBody>
          <a:bodyPr anchor="t" rtlCol="false" tIns="0" lIns="0" bIns="0" rIns="0">
            <a:spAutoFit/>
          </a:bodyPr>
          <a:lstStyle/>
          <a:p>
            <a:pPr algn="l">
              <a:lnSpc>
                <a:spcPts val="5978"/>
              </a:lnSpc>
            </a:pPr>
            <a:r>
              <a:rPr lang="en-US" sz="4270" b="true">
                <a:solidFill>
                  <a:srgbClr val="191919"/>
                </a:solidFill>
                <a:latin typeface="Gotham Bold"/>
                <a:ea typeface="Gotham Bold"/>
                <a:cs typeface="Gotham Bold"/>
                <a:sym typeface="Gotham Bold"/>
              </a:rPr>
              <a:t>MODEL DEVELOPMENT</a:t>
            </a:r>
          </a:p>
        </p:txBody>
      </p:sp>
      <p:sp>
        <p:nvSpPr>
          <p:cNvPr name="TextBox 37" id="37"/>
          <p:cNvSpPr txBox="true"/>
          <p:nvPr/>
        </p:nvSpPr>
        <p:spPr>
          <a:xfrm rot="0">
            <a:off x="2618056" y="2769348"/>
            <a:ext cx="6656390" cy="5807736"/>
          </a:xfrm>
          <a:prstGeom prst="rect">
            <a:avLst/>
          </a:prstGeom>
        </p:spPr>
        <p:txBody>
          <a:bodyPr anchor="t" rtlCol="false" tIns="0" lIns="0" bIns="0" rIns="0">
            <a:spAutoFit/>
          </a:bodyPr>
          <a:lstStyle/>
          <a:p>
            <a:pPr algn="just">
              <a:lnSpc>
                <a:spcPts val="2203"/>
              </a:lnSpc>
            </a:pPr>
            <a:r>
              <a:rPr lang="en-US" b="true" sz="1631" spc="40">
                <a:solidFill>
                  <a:srgbClr val="191919"/>
                </a:solidFill>
                <a:latin typeface="Gotham Bold"/>
                <a:ea typeface="Gotham Bold"/>
                <a:cs typeface="Gotham Bold"/>
                <a:sym typeface="Gotham Bold"/>
              </a:rPr>
              <a:t>To provide an interactive and user-friendly experience, Streamlit was used to develop the UI for the movie recommendation system.</a:t>
            </a:r>
          </a:p>
          <a:p>
            <a:pPr algn="just">
              <a:lnSpc>
                <a:spcPts val="2203"/>
              </a:lnSpc>
            </a:pPr>
          </a:p>
          <a:p>
            <a:pPr algn="just">
              <a:lnSpc>
                <a:spcPts val="2203"/>
              </a:lnSpc>
            </a:pPr>
            <a:r>
              <a:rPr lang="en-US" sz="1631" spc="40">
                <a:solidFill>
                  <a:srgbClr val="191919"/>
                </a:solidFill>
                <a:latin typeface="Gotham"/>
                <a:ea typeface="Gotham"/>
                <a:cs typeface="Gotham"/>
                <a:sym typeface="Gotham"/>
              </a:rPr>
              <a:t>Streamlit is a powerful Python framework that enables the creation of web applications with minimal effort. The application was deployed locally using localhost, allowing users to input a movie title and receive personalized recommendations in real time.</a:t>
            </a:r>
          </a:p>
          <a:p>
            <a:pPr algn="just">
              <a:lnSpc>
                <a:spcPts val="2203"/>
              </a:lnSpc>
            </a:pPr>
          </a:p>
          <a:p>
            <a:pPr algn="just">
              <a:lnSpc>
                <a:spcPts val="2203"/>
              </a:lnSpc>
            </a:pPr>
            <a:r>
              <a:rPr lang="en-US" sz="1631" spc="40">
                <a:solidFill>
                  <a:srgbClr val="191919"/>
                </a:solidFill>
                <a:latin typeface="Gotham"/>
                <a:ea typeface="Gotham"/>
                <a:cs typeface="Gotham"/>
                <a:sym typeface="Gotham"/>
              </a:rPr>
              <a:t>The user interface was designed to be simple yet effective, displaying the recommended movies dynamically based on content-based filtering and item-based collaborative filtering.</a:t>
            </a:r>
          </a:p>
          <a:p>
            <a:pPr algn="just">
              <a:lnSpc>
                <a:spcPts val="2203"/>
              </a:lnSpc>
            </a:pPr>
          </a:p>
          <a:p>
            <a:pPr algn="just">
              <a:lnSpc>
                <a:spcPts val="2203"/>
              </a:lnSpc>
            </a:pPr>
            <a:r>
              <a:rPr lang="en-US" sz="1631" spc="40">
                <a:solidFill>
                  <a:srgbClr val="191919"/>
                </a:solidFill>
                <a:latin typeface="Gotham"/>
                <a:ea typeface="Gotham"/>
                <a:cs typeface="Gotham"/>
                <a:sym typeface="Gotham"/>
              </a:rPr>
              <a:t>The backend, integrated with the preprocessed movie data and similarity matrix, ensures seamless interaction between user input and the recommendation engine.</a:t>
            </a:r>
          </a:p>
          <a:p>
            <a:pPr algn="just">
              <a:lnSpc>
                <a:spcPts val="2203"/>
              </a:lnSpc>
            </a:pPr>
          </a:p>
          <a:p>
            <a:pPr algn="just">
              <a:lnSpc>
                <a:spcPts val="2203"/>
              </a:lnSpc>
            </a:pPr>
            <a:r>
              <a:rPr lang="en-US" sz="1631" spc="40">
                <a:solidFill>
                  <a:srgbClr val="191919"/>
                </a:solidFill>
                <a:latin typeface="Gotham"/>
                <a:ea typeface="Gotham"/>
                <a:cs typeface="Gotham"/>
                <a:sym typeface="Gotham"/>
              </a:rPr>
              <a:t>This approach allows for quick testing, iteration, and deployment while maintaining an intuitive interface for users.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301446" y="1331234"/>
            <a:ext cx="11685108" cy="7624533"/>
          </a:xfrm>
          <a:custGeom>
            <a:avLst/>
            <a:gdLst/>
            <a:ahLst/>
            <a:cxnLst/>
            <a:rect r="r" b="b" t="t" l="l"/>
            <a:pathLst>
              <a:path h="7624533" w="11685108">
                <a:moveTo>
                  <a:pt x="0" y="0"/>
                </a:moveTo>
                <a:lnTo>
                  <a:pt x="11685108" y="0"/>
                </a:lnTo>
                <a:lnTo>
                  <a:pt x="11685108" y="7624532"/>
                </a:lnTo>
                <a:lnTo>
                  <a:pt x="0" y="7624532"/>
                </a:lnTo>
                <a:lnTo>
                  <a:pt x="0" y="0"/>
                </a:lnTo>
                <a:close/>
              </a:path>
            </a:pathLst>
          </a:custGeom>
          <a:blipFill>
            <a:blip r:embed="rId2"/>
            <a:stretch>
              <a:fillRect l="0" t="0" r="0" b="0"/>
            </a:stretch>
          </a:blipFill>
        </p:spPr>
      </p:sp>
      <p:grpSp>
        <p:nvGrpSpPr>
          <p:cNvPr name="Group 3" id="3"/>
          <p:cNvGrpSpPr/>
          <p:nvPr/>
        </p:nvGrpSpPr>
        <p:grpSpPr>
          <a:xfrm rot="0">
            <a:off x="709357" y="4655766"/>
            <a:ext cx="992463" cy="9924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6" id="6"/>
          <p:cNvGrpSpPr/>
          <p:nvPr/>
        </p:nvGrpSpPr>
        <p:grpSpPr>
          <a:xfrm rot="0">
            <a:off x="951509" y="3320505"/>
            <a:ext cx="508158" cy="543805"/>
            <a:chOff x="0" y="0"/>
            <a:chExt cx="812800" cy="869819"/>
          </a:xfrm>
        </p:grpSpPr>
        <p:sp>
          <p:nvSpPr>
            <p:cNvPr name="Freeform 7" id="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8" id="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9" id="9"/>
          <p:cNvGrpSpPr/>
          <p:nvPr/>
        </p:nvGrpSpPr>
        <p:grpSpPr>
          <a:xfrm rot="0">
            <a:off x="951509" y="1987111"/>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2" id="12"/>
          <p:cNvGrpSpPr/>
          <p:nvPr/>
        </p:nvGrpSpPr>
        <p:grpSpPr>
          <a:xfrm rot="0">
            <a:off x="951509" y="3988135"/>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5" id="15"/>
          <p:cNvGrpSpPr/>
          <p:nvPr/>
        </p:nvGrpSpPr>
        <p:grpSpPr>
          <a:xfrm rot="0">
            <a:off x="951509" y="2652874"/>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51509" y="6430348"/>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1" id="21"/>
          <p:cNvGrpSpPr/>
          <p:nvPr/>
        </p:nvGrpSpPr>
        <p:grpSpPr>
          <a:xfrm rot="0">
            <a:off x="951509" y="5764584"/>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4" id="24"/>
          <p:cNvGrpSpPr/>
          <p:nvPr/>
        </p:nvGrpSpPr>
        <p:grpSpPr>
          <a:xfrm rot="0">
            <a:off x="951509" y="7088453"/>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7" id="27"/>
          <p:cNvGrpSpPr/>
          <p:nvPr/>
        </p:nvGrpSpPr>
        <p:grpSpPr>
          <a:xfrm rot="0">
            <a:off x="951509" y="7756083"/>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0" id="30"/>
          <p:cNvGrpSpPr/>
          <p:nvPr/>
        </p:nvGrpSpPr>
        <p:grpSpPr>
          <a:xfrm rot="0">
            <a:off x="-1373119" y="-1315898"/>
            <a:ext cx="3499668" cy="13405540"/>
            <a:chOff x="0" y="0"/>
            <a:chExt cx="212191" cy="812800"/>
          </a:xfrm>
        </p:grpSpPr>
        <p:sp>
          <p:nvSpPr>
            <p:cNvPr name="Freeform 31" id="31"/>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32" id="32"/>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6219798" y="9077991"/>
            <a:ext cx="5045329" cy="322517"/>
          </a:xfrm>
          <a:prstGeom prst="rect">
            <a:avLst/>
          </a:prstGeom>
        </p:spPr>
        <p:txBody>
          <a:bodyPr anchor="t" rtlCol="false" tIns="0" lIns="0" bIns="0" rIns="0">
            <a:spAutoFit/>
          </a:bodyPr>
          <a:lstStyle/>
          <a:p>
            <a:pPr algn="ctr">
              <a:lnSpc>
                <a:spcPts val="2698"/>
              </a:lnSpc>
            </a:pPr>
            <a:r>
              <a:rPr lang="en-US" sz="1927" spc="718">
                <a:solidFill>
                  <a:srgbClr val="191919"/>
                </a:solidFill>
                <a:latin typeface="Gotham"/>
                <a:ea typeface="Gotham"/>
                <a:cs typeface="Gotham"/>
                <a:sym typeface="Gotham"/>
              </a:rPr>
              <a:t>app.py [1]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301446" y="1265284"/>
            <a:ext cx="11685108" cy="7624533"/>
          </a:xfrm>
          <a:custGeom>
            <a:avLst/>
            <a:gdLst/>
            <a:ahLst/>
            <a:cxnLst/>
            <a:rect r="r" b="b" t="t" l="l"/>
            <a:pathLst>
              <a:path h="7624533" w="11685108">
                <a:moveTo>
                  <a:pt x="0" y="0"/>
                </a:moveTo>
                <a:lnTo>
                  <a:pt x="11685108" y="0"/>
                </a:lnTo>
                <a:lnTo>
                  <a:pt x="11685108" y="7624533"/>
                </a:lnTo>
                <a:lnTo>
                  <a:pt x="0" y="7624533"/>
                </a:lnTo>
                <a:lnTo>
                  <a:pt x="0" y="0"/>
                </a:lnTo>
                <a:close/>
              </a:path>
            </a:pathLst>
          </a:custGeom>
          <a:blipFill>
            <a:blip r:embed="rId2"/>
            <a:stretch>
              <a:fillRect l="0" t="0" r="0" b="0"/>
            </a:stretch>
          </a:blipFill>
        </p:spPr>
      </p:sp>
      <p:grpSp>
        <p:nvGrpSpPr>
          <p:cNvPr name="Group 3" id="3"/>
          <p:cNvGrpSpPr/>
          <p:nvPr/>
        </p:nvGrpSpPr>
        <p:grpSpPr>
          <a:xfrm rot="0">
            <a:off x="709357" y="4655766"/>
            <a:ext cx="992463" cy="9924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6" id="6"/>
          <p:cNvGrpSpPr/>
          <p:nvPr/>
        </p:nvGrpSpPr>
        <p:grpSpPr>
          <a:xfrm rot="0">
            <a:off x="951509" y="3320505"/>
            <a:ext cx="508158" cy="543805"/>
            <a:chOff x="0" y="0"/>
            <a:chExt cx="812800" cy="869819"/>
          </a:xfrm>
        </p:grpSpPr>
        <p:sp>
          <p:nvSpPr>
            <p:cNvPr name="Freeform 7" id="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8" id="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9" id="9"/>
          <p:cNvGrpSpPr/>
          <p:nvPr/>
        </p:nvGrpSpPr>
        <p:grpSpPr>
          <a:xfrm rot="0">
            <a:off x="951509" y="1987111"/>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2" id="12"/>
          <p:cNvGrpSpPr/>
          <p:nvPr/>
        </p:nvGrpSpPr>
        <p:grpSpPr>
          <a:xfrm rot="0">
            <a:off x="951509" y="3988135"/>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5" id="15"/>
          <p:cNvGrpSpPr/>
          <p:nvPr/>
        </p:nvGrpSpPr>
        <p:grpSpPr>
          <a:xfrm rot="0">
            <a:off x="951509" y="2652874"/>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51509" y="6430348"/>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1" id="21"/>
          <p:cNvGrpSpPr/>
          <p:nvPr/>
        </p:nvGrpSpPr>
        <p:grpSpPr>
          <a:xfrm rot="0">
            <a:off x="951509" y="5764584"/>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4" id="24"/>
          <p:cNvGrpSpPr/>
          <p:nvPr/>
        </p:nvGrpSpPr>
        <p:grpSpPr>
          <a:xfrm rot="0">
            <a:off x="951509" y="7088453"/>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7" id="27"/>
          <p:cNvGrpSpPr/>
          <p:nvPr/>
        </p:nvGrpSpPr>
        <p:grpSpPr>
          <a:xfrm rot="0">
            <a:off x="951509" y="7756083"/>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0" id="30"/>
          <p:cNvGrpSpPr/>
          <p:nvPr/>
        </p:nvGrpSpPr>
        <p:grpSpPr>
          <a:xfrm rot="0">
            <a:off x="-1373119" y="-1315898"/>
            <a:ext cx="3499668" cy="13405540"/>
            <a:chOff x="0" y="0"/>
            <a:chExt cx="212191" cy="812800"/>
          </a:xfrm>
        </p:grpSpPr>
        <p:sp>
          <p:nvSpPr>
            <p:cNvPr name="Freeform 31" id="31"/>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32" id="32"/>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3301446" y="1265284"/>
            <a:ext cx="11685108" cy="7770597"/>
          </a:xfrm>
          <a:custGeom>
            <a:avLst/>
            <a:gdLst/>
            <a:ahLst/>
            <a:cxnLst/>
            <a:rect r="r" b="b" t="t" l="l"/>
            <a:pathLst>
              <a:path h="7770597" w="11685108">
                <a:moveTo>
                  <a:pt x="0" y="0"/>
                </a:moveTo>
                <a:lnTo>
                  <a:pt x="11685108" y="0"/>
                </a:lnTo>
                <a:lnTo>
                  <a:pt x="11685108" y="7770597"/>
                </a:lnTo>
                <a:lnTo>
                  <a:pt x="0" y="7770597"/>
                </a:lnTo>
                <a:lnTo>
                  <a:pt x="0" y="0"/>
                </a:lnTo>
                <a:close/>
              </a:path>
            </a:pathLst>
          </a:custGeom>
          <a:blipFill>
            <a:blip r:embed="rId3"/>
            <a:stretch>
              <a:fillRect l="0" t="0" r="0" b="0"/>
            </a:stretch>
          </a:blipFill>
        </p:spPr>
      </p:sp>
      <p:sp>
        <p:nvSpPr>
          <p:cNvPr name="TextBox 34" id="34"/>
          <p:cNvSpPr txBox="true"/>
          <p:nvPr/>
        </p:nvSpPr>
        <p:spPr>
          <a:xfrm rot="0">
            <a:off x="6219798" y="9077991"/>
            <a:ext cx="5045329" cy="322517"/>
          </a:xfrm>
          <a:prstGeom prst="rect">
            <a:avLst/>
          </a:prstGeom>
        </p:spPr>
        <p:txBody>
          <a:bodyPr anchor="t" rtlCol="false" tIns="0" lIns="0" bIns="0" rIns="0">
            <a:spAutoFit/>
          </a:bodyPr>
          <a:lstStyle/>
          <a:p>
            <a:pPr algn="ctr">
              <a:lnSpc>
                <a:spcPts val="2698"/>
              </a:lnSpc>
            </a:pPr>
            <a:r>
              <a:rPr lang="en-US" sz="1927" spc="718">
                <a:solidFill>
                  <a:srgbClr val="191919"/>
                </a:solidFill>
                <a:latin typeface="Gotham"/>
                <a:ea typeface="Gotham"/>
                <a:cs typeface="Gotham"/>
                <a:sym typeface="Gotham"/>
              </a:rPr>
              <a:t>app.py [2]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4655766"/>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5" id="5"/>
          <p:cNvGrpSpPr/>
          <p:nvPr/>
        </p:nvGrpSpPr>
        <p:grpSpPr>
          <a:xfrm rot="0">
            <a:off x="951509" y="3320505"/>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8" id="8"/>
          <p:cNvGrpSpPr/>
          <p:nvPr/>
        </p:nvGrpSpPr>
        <p:grpSpPr>
          <a:xfrm rot="0">
            <a:off x="951509" y="1987111"/>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1" id="11"/>
          <p:cNvGrpSpPr/>
          <p:nvPr/>
        </p:nvGrpSpPr>
        <p:grpSpPr>
          <a:xfrm rot="0">
            <a:off x="951509" y="3988135"/>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4" id="14"/>
          <p:cNvGrpSpPr/>
          <p:nvPr/>
        </p:nvGrpSpPr>
        <p:grpSpPr>
          <a:xfrm rot="0">
            <a:off x="951509" y="2652874"/>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7" id="17"/>
          <p:cNvGrpSpPr/>
          <p:nvPr/>
        </p:nvGrpSpPr>
        <p:grpSpPr>
          <a:xfrm rot="0">
            <a:off x="951509" y="6430348"/>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0" id="20"/>
          <p:cNvGrpSpPr/>
          <p:nvPr/>
        </p:nvGrpSpPr>
        <p:grpSpPr>
          <a:xfrm rot="0">
            <a:off x="951509" y="5764584"/>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51509" y="708845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6" id="26"/>
          <p:cNvGrpSpPr/>
          <p:nvPr/>
        </p:nvGrpSpPr>
        <p:grpSpPr>
          <a:xfrm rot="0">
            <a:off x="951509" y="7756083"/>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29" id="29"/>
          <p:cNvGrpSpPr/>
          <p:nvPr/>
        </p:nvGrpSpPr>
        <p:grpSpPr>
          <a:xfrm rot="0">
            <a:off x="-1373119" y="-1315898"/>
            <a:ext cx="3499668" cy="13405540"/>
            <a:chOff x="0" y="0"/>
            <a:chExt cx="212191" cy="812800"/>
          </a:xfrm>
        </p:grpSpPr>
        <p:sp>
          <p:nvSpPr>
            <p:cNvPr name="Freeform 30" id="30"/>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31" id="31"/>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4573051" y="1398417"/>
            <a:ext cx="8338824" cy="7507160"/>
          </a:xfrm>
          <a:custGeom>
            <a:avLst/>
            <a:gdLst/>
            <a:ahLst/>
            <a:cxnLst/>
            <a:rect r="r" b="b" t="t" l="l"/>
            <a:pathLst>
              <a:path h="7507160" w="8338824">
                <a:moveTo>
                  <a:pt x="0" y="0"/>
                </a:moveTo>
                <a:lnTo>
                  <a:pt x="8338824" y="0"/>
                </a:lnTo>
                <a:lnTo>
                  <a:pt x="8338824" y="7507160"/>
                </a:lnTo>
                <a:lnTo>
                  <a:pt x="0" y="7507160"/>
                </a:lnTo>
                <a:lnTo>
                  <a:pt x="0" y="0"/>
                </a:lnTo>
                <a:close/>
              </a:path>
            </a:pathLst>
          </a:custGeom>
          <a:blipFill>
            <a:blip r:embed="rId2"/>
            <a:stretch>
              <a:fillRect l="0" t="0" r="0" b="0"/>
            </a:stretch>
          </a:blipFill>
        </p:spPr>
      </p:sp>
      <p:sp>
        <p:nvSpPr>
          <p:cNvPr name="TextBox 33" id="33"/>
          <p:cNvSpPr txBox="true"/>
          <p:nvPr/>
        </p:nvSpPr>
        <p:spPr>
          <a:xfrm rot="0">
            <a:off x="6219798" y="9077991"/>
            <a:ext cx="5045329" cy="322517"/>
          </a:xfrm>
          <a:prstGeom prst="rect">
            <a:avLst/>
          </a:prstGeom>
        </p:spPr>
        <p:txBody>
          <a:bodyPr anchor="t" rtlCol="false" tIns="0" lIns="0" bIns="0" rIns="0">
            <a:spAutoFit/>
          </a:bodyPr>
          <a:lstStyle/>
          <a:p>
            <a:pPr algn="ctr">
              <a:lnSpc>
                <a:spcPts val="2698"/>
              </a:lnSpc>
            </a:pPr>
            <a:r>
              <a:rPr lang="en-US" sz="1927" spc="718">
                <a:solidFill>
                  <a:srgbClr val="191919"/>
                </a:solidFill>
                <a:latin typeface="Gotham"/>
                <a:ea typeface="Gotham"/>
                <a:cs typeface="Gotham"/>
                <a:sym typeface="Gotham"/>
              </a:rPr>
              <a:t>app.py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3119" y="-1315898"/>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965668" y="-5606768"/>
            <a:ext cx="10994424" cy="109944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6082" y="1952203"/>
            <a:ext cx="992463" cy="9924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name="Group 12" id="12"/>
          <p:cNvGrpSpPr/>
          <p:nvPr/>
        </p:nvGrpSpPr>
        <p:grpSpPr>
          <a:xfrm rot="0">
            <a:off x="948235" y="444733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5" id="15"/>
          <p:cNvGrpSpPr/>
          <p:nvPr/>
        </p:nvGrpSpPr>
        <p:grpSpPr>
          <a:xfrm rot="0">
            <a:off x="948235" y="3107362"/>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48235" y="5115753"/>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1" id="21"/>
          <p:cNvGrpSpPr/>
          <p:nvPr/>
        </p:nvGrpSpPr>
        <p:grpSpPr>
          <a:xfrm rot="0">
            <a:off x="948235" y="3776486"/>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4" id="24"/>
          <p:cNvGrpSpPr/>
          <p:nvPr/>
        </p:nvGrpSpPr>
        <p:grpSpPr>
          <a:xfrm rot="0">
            <a:off x="948235" y="6455730"/>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7" id="27"/>
          <p:cNvGrpSpPr/>
          <p:nvPr/>
        </p:nvGrpSpPr>
        <p:grpSpPr>
          <a:xfrm rot="0">
            <a:off x="948235" y="5784877"/>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0" id="30"/>
          <p:cNvGrpSpPr>
            <a:grpSpLocks noChangeAspect="true"/>
          </p:cNvGrpSpPr>
          <p:nvPr/>
        </p:nvGrpSpPr>
        <p:grpSpPr>
          <a:xfrm rot="0">
            <a:off x="12793831" y="-245683"/>
            <a:ext cx="6030561" cy="12061121"/>
            <a:chOff x="0" y="0"/>
            <a:chExt cx="3175000" cy="6350000"/>
          </a:xfrm>
        </p:grpSpPr>
        <p:sp>
          <p:nvSpPr>
            <p:cNvPr name="Freeform 31" id="31"/>
            <p:cNvSpPr/>
            <p:nvPr/>
          </p:nvSpPr>
          <p:spPr>
            <a:xfrm flipH="false" flipV="false" rot="0">
              <a:off x="0" y="0"/>
              <a:ext cx="3175000" cy="6350000"/>
            </a:xfrm>
            <a:custGeom>
              <a:avLst/>
              <a:gdLst/>
              <a:ahLst/>
              <a:cxnLst/>
              <a:rect r="r" b="b" t="t" l="l"/>
              <a:pathLst>
                <a:path h="6350000" w="3175000">
                  <a:moveTo>
                    <a:pt x="0" y="3175000"/>
                  </a:moveTo>
                  <a:cubicBezTo>
                    <a:pt x="0" y="4928870"/>
                    <a:pt x="1421130" y="6350000"/>
                    <a:pt x="3175000" y="6350000"/>
                  </a:cubicBezTo>
                  <a:lnTo>
                    <a:pt x="3175000" y="0"/>
                  </a:lnTo>
                  <a:cubicBezTo>
                    <a:pt x="1421130" y="0"/>
                    <a:pt x="0" y="1421130"/>
                    <a:pt x="0" y="3175000"/>
                  </a:cubicBezTo>
                  <a:close/>
                </a:path>
              </a:pathLst>
            </a:custGeom>
            <a:blipFill>
              <a:blip r:embed="rId4"/>
              <a:stretch>
                <a:fillRect l="-33272" t="0" r="-33272" b="0"/>
              </a:stretch>
            </a:blipFill>
          </p:spPr>
        </p:sp>
      </p:grpSp>
      <p:sp>
        <p:nvSpPr>
          <p:cNvPr name="TextBox 32" id="32"/>
          <p:cNvSpPr txBox="true"/>
          <p:nvPr/>
        </p:nvSpPr>
        <p:spPr>
          <a:xfrm rot="0">
            <a:off x="2898696" y="2810652"/>
            <a:ext cx="6727836" cy="2052926"/>
          </a:xfrm>
          <a:prstGeom prst="rect">
            <a:avLst/>
          </a:prstGeom>
        </p:spPr>
        <p:txBody>
          <a:bodyPr anchor="t" rtlCol="false" tIns="0" lIns="0" bIns="0" rIns="0">
            <a:spAutoFit/>
          </a:bodyPr>
          <a:lstStyle/>
          <a:p>
            <a:pPr algn="l">
              <a:lnSpc>
                <a:spcPts val="15266"/>
              </a:lnSpc>
            </a:pPr>
            <a:r>
              <a:rPr lang="en-US" sz="15738" spc="786" b="true">
                <a:solidFill>
                  <a:srgbClr val="191919"/>
                </a:solidFill>
                <a:latin typeface="Gotham Bold"/>
                <a:ea typeface="Gotham Bold"/>
                <a:cs typeface="Gotham Bold"/>
                <a:sym typeface="Gotham Bold"/>
              </a:rPr>
              <a:t>Hello,</a:t>
            </a:r>
          </a:p>
        </p:txBody>
      </p:sp>
      <p:sp>
        <p:nvSpPr>
          <p:cNvPr name="TextBox 33" id="33"/>
          <p:cNvSpPr txBox="true"/>
          <p:nvPr/>
        </p:nvSpPr>
        <p:spPr>
          <a:xfrm rot="0">
            <a:off x="3024989" y="4755763"/>
            <a:ext cx="6598813" cy="590640"/>
          </a:xfrm>
          <a:prstGeom prst="rect">
            <a:avLst/>
          </a:prstGeom>
        </p:spPr>
        <p:txBody>
          <a:bodyPr anchor="t" rtlCol="false" tIns="0" lIns="0" bIns="0" rIns="0">
            <a:spAutoFit/>
          </a:bodyPr>
          <a:lstStyle/>
          <a:p>
            <a:pPr algn="l">
              <a:lnSpc>
                <a:spcPts val="4858"/>
              </a:lnSpc>
            </a:pPr>
            <a:r>
              <a:rPr lang="en-US" sz="3470" b="true">
                <a:solidFill>
                  <a:srgbClr val="191919"/>
                </a:solidFill>
                <a:latin typeface="Gotham Bold"/>
                <a:ea typeface="Gotham Bold"/>
                <a:cs typeface="Gotham Bold"/>
                <a:sym typeface="Gotham Bold"/>
              </a:rPr>
              <a:t>I’m Mohamed Shabeeb</a:t>
            </a:r>
          </a:p>
        </p:txBody>
      </p:sp>
      <p:sp>
        <p:nvSpPr>
          <p:cNvPr name="TextBox 34" id="34"/>
          <p:cNvSpPr txBox="true"/>
          <p:nvPr/>
        </p:nvSpPr>
        <p:spPr>
          <a:xfrm rot="0">
            <a:off x="3024989" y="5311253"/>
            <a:ext cx="5045329" cy="322517"/>
          </a:xfrm>
          <a:prstGeom prst="rect">
            <a:avLst/>
          </a:prstGeom>
        </p:spPr>
        <p:txBody>
          <a:bodyPr anchor="t" rtlCol="false" tIns="0" lIns="0" bIns="0" rIns="0">
            <a:spAutoFit/>
          </a:bodyPr>
          <a:lstStyle/>
          <a:p>
            <a:pPr algn="l">
              <a:lnSpc>
                <a:spcPts val="2698"/>
              </a:lnSpc>
            </a:pPr>
            <a:r>
              <a:rPr lang="en-US" sz="1927" spc="718">
                <a:solidFill>
                  <a:srgbClr val="191919"/>
                </a:solidFill>
                <a:latin typeface="Gotham"/>
                <a:ea typeface="Gotham"/>
                <a:cs typeface="Gotham"/>
                <a:sym typeface="Gotham"/>
              </a:rPr>
              <a:t>Data Science Enthusiast</a:t>
            </a:r>
          </a:p>
        </p:txBody>
      </p:sp>
      <p:grpSp>
        <p:nvGrpSpPr>
          <p:cNvPr name="Group 35" id="35"/>
          <p:cNvGrpSpPr/>
          <p:nvPr/>
        </p:nvGrpSpPr>
        <p:grpSpPr>
          <a:xfrm rot="0">
            <a:off x="948235" y="7123361"/>
            <a:ext cx="508158" cy="543805"/>
            <a:chOff x="0" y="0"/>
            <a:chExt cx="812800" cy="869819"/>
          </a:xfrm>
        </p:grpSpPr>
        <p:sp>
          <p:nvSpPr>
            <p:cNvPr name="Freeform 36" id="3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7" id="3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8" id="38"/>
          <p:cNvGrpSpPr/>
          <p:nvPr/>
        </p:nvGrpSpPr>
        <p:grpSpPr>
          <a:xfrm rot="0">
            <a:off x="948235" y="7790991"/>
            <a:ext cx="508158" cy="543805"/>
            <a:chOff x="0" y="0"/>
            <a:chExt cx="812800" cy="869819"/>
          </a:xfrm>
        </p:grpSpPr>
        <p:sp>
          <p:nvSpPr>
            <p:cNvPr name="Freeform 39" id="3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0" id="4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41" id="41"/>
          <p:cNvGrpSpPr/>
          <p:nvPr/>
        </p:nvGrpSpPr>
        <p:grpSpPr>
          <a:xfrm rot="3945801">
            <a:off x="11868535" y="8125500"/>
            <a:ext cx="4776403" cy="477640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3" id="4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3945801">
            <a:off x="12156571" y="7154038"/>
            <a:ext cx="1577153" cy="3243522"/>
          </a:xfrm>
          <a:custGeom>
            <a:avLst/>
            <a:gdLst/>
            <a:ahLst/>
            <a:cxnLst/>
            <a:rect r="r" b="b" t="t" l="l"/>
            <a:pathLst>
              <a:path h="3243522" w="1577153">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l="0" t="0" r="-204881" b="0"/>
            </a:stretch>
          </a:blipFill>
        </p:spPr>
      </p:sp>
      <p:sp>
        <p:nvSpPr>
          <p:cNvPr name="TextBox 45" id="45"/>
          <p:cNvSpPr txBox="true"/>
          <p:nvPr/>
        </p:nvSpPr>
        <p:spPr>
          <a:xfrm rot="0">
            <a:off x="3024989" y="5935408"/>
            <a:ext cx="8117628" cy="3230182"/>
          </a:xfrm>
          <a:prstGeom prst="rect">
            <a:avLst/>
          </a:prstGeom>
        </p:spPr>
        <p:txBody>
          <a:bodyPr anchor="t" rtlCol="false" tIns="0" lIns="0" bIns="0" rIns="0">
            <a:spAutoFit/>
          </a:bodyPr>
          <a:lstStyle/>
          <a:p>
            <a:pPr algn="just">
              <a:lnSpc>
                <a:spcPts val="2558"/>
              </a:lnSpc>
            </a:pPr>
            <a:r>
              <a:rPr lang="en-US" sz="1827">
                <a:solidFill>
                  <a:srgbClr val="191919"/>
                </a:solidFill>
                <a:latin typeface="Gotham"/>
                <a:ea typeface="Gotham"/>
                <a:cs typeface="Gotham"/>
                <a:sym typeface="Gotham"/>
              </a:rPr>
              <a:t>Proactive BSc (Hons) Software Engineering undergraduate at Sabaragamuwa University of Sri Lanka, with a strong passion for data science, data engineering, and ETL processes. I possess a solid foundation in software development and have a keen interest in analyzing and solving complex problems. Eager to leverage my skills in both software development and data science to address real-world challenges and drive innovation in the tech industry. Currently seeking internship opportunities in data-related roles, including data analysis, engineering, and ETL, to learn, grow, and contribute effectively within a dynamic team.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312611" y="1028700"/>
            <a:ext cx="4556554" cy="3317308"/>
            <a:chOff x="0" y="0"/>
            <a:chExt cx="6075405" cy="4423077"/>
          </a:xfrm>
        </p:grpSpPr>
        <p:pic>
          <p:nvPicPr>
            <p:cNvPr name="Picture 3" id="3"/>
            <p:cNvPicPr>
              <a:picLocks noChangeAspect="true"/>
            </p:cNvPicPr>
            <p:nvPr/>
          </p:nvPicPr>
          <p:blipFill>
            <a:blip r:embed="rId2"/>
            <a:srcRect l="3899" t="0" r="3899" b="0"/>
            <a:stretch>
              <a:fillRect/>
            </a:stretch>
          </p:blipFill>
          <p:spPr>
            <a:xfrm flipH="false" flipV="false">
              <a:off x="0" y="0"/>
              <a:ext cx="6075405" cy="4423077"/>
            </a:xfrm>
            <a:prstGeom prst="rect">
              <a:avLst/>
            </a:prstGeom>
          </p:spPr>
        </p:pic>
      </p:grpSp>
      <p:grpSp>
        <p:nvGrpSpPr>
          <p:cNvPr name="Group 4" id="4"/>
          <p:cNvGrpSpPr/>
          <p:nvPr/>
        </p:nvGrpSpPr>
        <p:grpSpPr>
          <a:xfrm rot="0">
            <a:off x="11312611" y="4443074"/>
            <a:ext cx="2660764" cy="4815226"/>
            <a:chOff x="0" y="0"/>
            <a:chExt cx="3547686" cy="6420301"/>
          </a:xfrm>
        </p:grpSpPr>
        <p:pic>
          <p:nvPicPr>
            <p:cNvPr name="Picture 5" id="5"/>
            <p:cNvPicPr>
              <a:picLocks noChangeAspect="true"/>
            </p:cNvPicPr>
            <p:nvPr/>
          </p:nvPicPr>
          <p:blipFill>
            <a:blip r:embed="rId3"/>
            <a:srcRect l="22371" t="0" r="22371" b="0"/>
            <a:stretch>
              <a:fillRect/>
            </a:stretch>
          </p:blipFill>
          <p:spPr>
            <a:xfrm flipH="false" flipV="false">
              <a:off x="0" y="0"/>
              <a:ext cx="3547686" cy="6420301"/>
            </a:xfrm>
            <a:prstGeom prst="rect">
              <a:avLst/>
            </a:prstGeom>
          </p:spPr>
        </p:pic>
      </p:grpSp>
      <p:grpSp>
        <p:nvGrpSpPr>
          <p:cNvPr name="Group 6" id="6"/>
          <p:cNvGrpSpPr/>
          <p:nvPr/>
        </p:nvGrpSpPr>
        <p:grpSpPr>
          <a:xfrm rot="0">
            <a:off x="15994763" y="1028700"/>
            <a:ext cx="1436473" cy="3317308"/>
            <a:chOff x="0" y="0"/>
            <a:chExt cx="1915297" cy="4423077"/>
          </a:xfrm>
        </p:grpSpPr>
        <p:sp>
          <p:nvSpPr>
            <p:cNvPr name="AutoShape 7" id="7"/>
            <p:cNvSpPr/>
            <p:nvPr/>
          </p:nvSpPr>
          <p:spPr>
            <a:xfrm>
              <a:off x="0" y="0"/>
              <a:ext cx="1915297" cy="4423077"/>
            </a:xfrm>
            <a:prstGeom prst="rect">
              <a:avLst/>
            </a:prstGeom>
            <a:solidFill>
              <a:srgbClr val="FD6220"/>
            </a:solidFill>
          </p:spPr>
        </p:sp>
      </p:grpSp>
      <p:grpSp>
        <p:nvGrpSpPr>
          <p:cNvPr name="Group 8" id="8"/>
          <p:cNvGrpSpPr/>
          <p:nvPr/>
        </p:nvGrpSpPr>
        <p:grpSpPr>
          <a:xfrm rot="0">
            <a:off x="14106296" y="4443074"/>
            <a:ext cx="3324940" cy="2137237"/>
            <a:chOff x="0" y="0"/>
            <a:chExt cx="4433253" cy="2849649"/>
          </a:xfrm>
        </p:grpSpPr>
        <p:pic>
          <p:nvPicPr>
            <p:cNvPr name="Picture 9" id="9"/>
            <p:cNvPicPr>
              <a:picLocks noChangeAspect="true"/>
            </p:cNvPicPr>
            <p:nvPr/>
          </p:nvPicPr>
          <p:blipFill>
            <a:blip r:embed="rId4"/>
            <a:srcRect l="1371" t="0" r="1371" b="0"/>
            <a:stretch>
              <a:fillRect/>
            </a:stretch>
          </p:blipFill>
          <p:spPr>
            <a:xfrm flipH="false" flipV="false">
              <a:off x="0" y="0"/>
              <a:ext cx="4433253" cy="2849649"/>
            </a:xfrm>
            <a:prstGeom prst="rect">
              <a:avLst/>
            </a:prstGeom>
          </p:spPr>
        </p:pic>
      </p:grpSp>
      <p:grpSp>
        <p:nvGrpSpPr>
          <p:cNvPr name="Group 10" id="10"/>
          <p:cNvGrpSpPr/>
          <p:nvPr/>
        </p:nvGrpSpPr>
        <p:grpSpPr>
          <a:xfrm rot="0">
            <a:off x="14106296" y="6675561"/>
            <a:ext cx="3324940" cy="2582739"/>
            <a:chOff x="0" y="0"/>
            <a:chExt cx="4433253" cy="3443652"/>
          </a:xfrm>
        </p:grpSpPr>
        <p:pic>
          <p:nvPicPr>
            <p:cNvPr name="Picture 11" id="11"/>
            <p:cNvPicPr>
              <a:picLocks noChangeAspect="true"/>
            </p:cNvPicPr>
            <p:nvPr/>
          </p:nvPicPr>
          <p:blipFill>
            <a:blip r:embed="rId5"/>
            <a:srcRect l="24091" t="0" r="24091" b="0"/>
            <a:stretch>
              <a:fillRect/>
            </a:stretch>
          </p:blipFill>
          <p:spPr>
            <a:xfrm flipH="false" flipV="false">
              <a:off x="0" y="0"/>
              <a:ext cx="4433253" cy="3443652"/>
            </a:xfrm>
            <a:prstGeom prst="rect">
              <a:avLst/>
            </a:prstGeom>
          </p:spPr>
        </p:pic>
      </p:grpSp>
      <p:grpSp>
        <p:nvGrpSpPr>
          <p:cNvPr name="Group 12" id="12"/>
          <p:cNvGrpSpPr/>
          <p:nvPr/>
        </p:nvGrpSpPr>
        <p:grpSpPr>
          <a:xfrm rot="0">
            <a:off x="16439471" y="8737362"/>
            <a:ext cx="3697059" cy="36970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618056" y="1399160"/>
            <a:ext cx="9302720" cy="729742"/>
          </a:xfrm>
          <a:prstGeom prst="rect">
            <a:avLst/>
          </a:prstGeom>
        </p:spPr>
        <p:txBody>
          <a:bodyPr anchor="t" rtlCol="false" tIns="0" lIns="0" bIns="0" rIns="0">
            <a:spAutoFit/>
          </a:bodyPr>
          <a:lstStyle/>
          <a:p>
            <a:pPr algn="l">
              <a:lnSpc>
                <a:spcPts val="5978"/>
              </a:lnSpc>
            </a:pPr>
            <a:r>
              <a:rPr lang="en-US" sz="4270" b="true">
                <a:solidFill>
                  <a:srgbClr val="191919"/>
                </a:solidFill>
                <a:latin typeface="Gotham Bold"/>
                <a:ea typeface="Gotham Bold"/>
                <a:cs typeface="Gotham Bold"/>
                <a:sym typeface="Gotham Bold"/>
              </a:rPr>
              <a:t>TECH STACK</a:t>
            </a:r>
          </a:p>
        </p:txBody>
      </p:sp>
      <p:sp>
        <p:nvSpPr>
          <p:cNvPr name="TextBox 16" id="16"/>
          <p:cNvSpPr txBox="true"/>
          <p:nvPr/>
        </p:nvSpPr>
        <p:spPr>
          <a:xfrm rot="0">
            <a:off x="2618056" y="2619537"/>
            <a:ext cx="8236186" cy="4265295"/>
          </a:xfrm>
          <a:prstGeom prst="rect">
            <a:avLst/>
          </a:prstGeom>
        </p:spPr>
        <p:txBody>
          <a:bodyPr anchor="t" rtlCol="false" tIns="0" lIns="0" bIns="0" rIns="0">
            <a:spAutoFit/>
          </a:bodyPr>
          <a:lstStyle/>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Models:</a:t>
            </a:r>
            <a:r>
              <a:rPr lang="en-US" sz="1599" spc="39">
                <a:solidFill>
                  <a:srgbClr val="191919"/>
                </a:solidFill>
                <a:latin typeface="Gotham"/>
                <a:ea typeface="Gotham"/>
                <a:cs typeface="Gotham"/>
                <a:sym typeface="Gotham"/>
              </a:rPr>
              <a:t> Content-Based Filtering &amp; Item-Based Collaborative Filtering</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Tools:</a:t>
            </a:r>
            <a:r>
              <a:rPr lang="en-US" sz="1599" spc="39">
                <a:solidFill>
                  <a:srgbClr val="191919"/>
                </a:solidFill>
                <a:latin typeface="Gotham"/>
                <a:ea typeface="Gotham"/>
                <a:cs typeface="Gotham"/>
                <a:sym typeface="Gotham"/>
              </a:rPr>
              <a:t> VS Code, Google Collab</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Dataset: </a:t>
            </a:r>
            <a:r>
              <a:rPr lang="en-US" sz="1599" spc="39">
                <a:solidFill>
                  <a:srgbClr val="191919"/>
                </a:solidFill>
                <a:latin typeface="Gotham"/>
                <a:ea typeface="Gotham"/>
                <a:cs typeface="Gotham"/>
                <a:sym typeface="Gotham"/>
              </a:rPr>
              <a:t>Kaggle.com</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Frontend Implementation:</a:t>
            </a:r>
            <a:r>
              <a:rPr lang="en-US" sz="1599" spc="39">
                <a:solidFill>
                  <a:srgbClr val="191919"/>
                </a:solidFill>
                <a:latin typeface="Gotham"/>
                <a:ea typeface="Gotham"/>
                <a:cs typeface="Gotham"/>
                <a:sym typeface="Gotham"/>
              </a:rPr>
              <a:t> Streamlit</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Language: </a:t>
            </a:r>
            <a:r>
              <a:rPr lang="en-US" sz="1599" spc="39">
                <a:solidFill>
                  <a:srgbClr val="191919"/>
                </a:solidFill>
                <a:latin typeface="Gotham"/>
                <a:ea typeface="Gotham"/>
                <a:cs typeface="Gotham"/>
                <a:sym typeface="Gotham"/>
              </a:rPr>
              <a:t>Python 3.13.1</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Python Libraries &amp; Modules:</a:t>
            </a:r>
            <a:r>
              <a:rPr lang="en-US" sz="1599" spc="39">
                <a:solidFill>
                  <a:srgbClr val="191919"/>
                </a:solidFill>
                <a:latin typeface="Gotham"/>
                <a:ea typeface="Gotham"/>
                <a:cs typeface="Gotham"/>
                <a:sym typeface="Gotham"/>
              </a:rPr>
              <a:t> Pandas, Numpy, NLTK, Scikit-Learn, Pickle, SciPy, Csr_Matrix</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Hosting:</a:t>
            </a:r>
            <a:r>
              <a:rPr lang="en-US" sz="1599" spc="39">
                <a:solidFill>
                  <a:srgbClr val="191919"/>
                </a:solidFill>
                <a:latin typeface="Gotham"/>
                <a:ea typeface="Gotham"/>
                <a:cs typeface="Gotham"/>
                <a:sym typeface="Gotham"/>
              </a:rPr>
              <a:t> Localhost</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API: </a:t>
            </a:r>
            <a:r>
              <a:rPr lang="en-US" sz="1599" spc="39">
                <a:solidFill>
                  <a:srgbClr val="191919"/>
                </a:solidFill>
                <a:latin typeface="Gotham"/>
                <a:ea typeface="Gotham"/>
                <a:cs typeface="Gotham"/>
                <a:sym typeface="Gotham"/>
              </a:rPr>
              <a:t>TMDb (The Movie Database) API</a:t>
            </a:r>
          </a:p>
        </p:txBody>
      </p:sp>
      <p:grpSp>
        <p:nvGrpSpPr>
          <p:cNvPr name="Group 17" id="17"/>
          <p:cNvGrpSpPr/>
          <p:nvPr/>
        </p:nvGrpSpPr>
        <p:grpSpPr>
          <a:xfrm rot="0">
            <a:off x="735588" y="5318634"/>
            <a:ext cx="992463" cy="9924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name="Group 20" id="20"/>
          <p:cNvGrpSpPr/>
          <p:nvPr/>
        </p:nvGrpSpPr>
        <p:grpSpPr>
          <a:xfrm rot="0">
            <a:off x="977741" y="331574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3" id="23"/>
          <p:cNvGrpSpPr/>
          <p:nvPr/>
        </p:nvGrpSpPr>
        <p:grpSpPr>
          <a:xfrm rot="0">
            <a:off x="977741" y="1982349"/>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6" id="26"/>
          <p:cNvGrpSpPr/>
          <p:nvPr/>
        </p:nvGrpSpPr>
        <p:grpSpPr>
          <a:xfrm rot="0">
            <a:off x="977741" y="3983373"/>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29" id="29"/>
          <p:cNvGrpSpPr/>
          <p:nvPr/>
        </p:nvGrpSpPr>
        <p:grpSpPr>
          <a:xfrm rot="0">
            <a:off x="977741" y="2648112"/>
            <a:ext cx="508158" cy="54380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32" id="32"/>
          <p:cNvGrpSpPr/>
          <p:nvPr/>
        </p:nvGrpSpPr>
        <p:grpSpPr>
          <a:xfrm rot="0">
            <a:off x="977741" y="6425585"/>
            <a:ext cx="508158" cy="543805"/>
            <a:chOff x="0" y="0"/>
            <a:chExt cx="812800" cy="869819"/>
          </a:xfrm>
        </p:grpSpPr>
        <p:sp>
          <p:nvSpPr>
            <p:cNvPr name="Freeform 33" id="3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4" id="3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35" id="35"/>
          <p:cNvGrpSpPr/>
          <p:nvPr/>
        </p:nvGrpSpPr>
        <p:grpSpPr>
          <a:xfrm rot="0">
            <a:off x="977741" y="4651003"/>
            <a:ext cx="508158" cy="543805"/>
            <a:chOff x="0" y="0"/>
            <a:chExt cx="812800" cy="869819"/>
          </a:xfrm>
        </p:grpSpPr>
        <p:sp>
          <p:nvSpPr>
            <p:cNvPr name="Freeform 36" id="3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7" id="3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38" id="38"/>
          <p:cNvGrpSpPr/>
          <p:nvPr/>
        </p:nvGrpSpPr>
        <p:grpSpPr>
          <a:xfrm rot="0">
            <a:off x="977741" y="7093216"/>
            <a:ext cx="508158" cy="543805"/>
            <a:chOff x="0" y="0"/>
            <a:chExt cx="812800" cy="869819"/>
          </a:xfrm>
        </p:grpSpPr>
        <p:sp>
          <p:nvSpPr>
            <p:cNvPr name="Freeform 39" id="3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0" id="4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41" id="41"/>
          <p:cNvGrpSpPr/>
          <p:nvPr/>
        </p:nvGrpSpPr>
        <p:grpSpPr>
          <a:xfrm rot="0">
            <a:off x="977741" y="7760846"/>
            <a:ext cx="508158" cy="543805"/>
            <a:chOff x="0" y="0"/>
            <a:chExt cx="812800" cy="869819"/>
          </a:xfrm>
        </p:grpSpPr>
        <p:sp>
          <p:nvSpPr>
            <p:cNvPr name="Freeform 42" id="4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3" id="4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44" id="44"/>
          <p:cNvGrpSpPr/>
          <p:nvPr/>
        </p:nvGrpSpPr>
        <p:grpSpPr>
          <a:xfrm rot="0">
            <a:off x="-1373119" y="-1315898"/>
            <a:ext cx="3499668" cy="13405540"/>
            <a:chOff x="0" y="0"/>
            <a:chExt cx="212191" cy="812800"/>
          </a:xfrm>
        </p:grpSpPr>
        <p:sp>
          <p:nvSpPr>
            <p:cNvPr name="Freeform 45" id="4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46" id="4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312611" y="1028700"/>
            <a:ext cx="4556554" cy="3317308"/>
            <a:chOff x="0" y="0"/>
            <a:chExt cx="6075405" cy="4423077"/>
          </a:xfrm>
        </p:grpSpPr>
        <p:pic>
          <p:nvPicPr>
            <p:cNvPr name="Picture 3" id="3"/>
            <p:cNvPicPr>
              <a:picLocks noChangeAspect="true"/>
            </p:cNvPicPr>
            <p:nvPr/>
          </p:nvPicPr>
          <p:blipFill>
            <a:blip r:embed="rId2"/>
            <a:srcRect l="4242" t="0" r="4242" b="0"/>
            <a:stretch>
              <a:fillRect/>
            </a:stretch>
          </p:blipFill>
          <p:spPr>
            <a:xfrm flipH="false" flipV="false">
              <a:off x="0" y="0"/>
              <a:ext cx="6075405" cy="4423077"/>
            </a:xfrm>
            <a:prstGeom prst="rect">
              <a:avLst/>
            </a:prstGeom>
          </p:spPr>
        </p:pic>
      </p:grpSp>
      <p:grpSp>
        <p:nvGrpSpPr>
          <p:cNvPr name="Group 4" id="4"/>
          <p:cNvGrpSpPr/>
          <p:nvPr/>
        </p:nvGrpSpPr>
        <p:grpSpPr>
          <a:xfrm rot="0">
            <a:off x="11312611" y="4443074"/>
            <a:ext cx="2660764" cy="4815226"/>
            <a:chOff x="0" y="0"/>
            <a:chExt cx="3547686" cy="6420301"/>
          </a:xfrm>
        </p:grpSpPr>
        <p:pic>
          <p:nvPicPr>
            <p:cNvPr name="Picture 5" id="5"/>
            <p:cNvPicPr>
              <a:picLocks noChangeAspect="true"/>
            </p:cNvPicPr>
            <p:nvPr/>
          </p:nvPicPr>
          <p:blipFill>
            <a:blip r:embed="rId3"/>
            <a:srcRect l="31557" t="0" r="31557" b="0"/>
            <a:stretch>
              <a:fillRect/>
            </a:stretch>
          </p:blipFill>
          <p:spPr>
            <a:xfrm flipH="false" flipV="false">
              <a:off x="0" y="0"/>
              <a:ext cx="3547686" cy="6420301"/>
            </a:xfrm>
            <a:prstGeom prst="rect">
              <a:avLst/>
            </a:prstGeom>
          </p:spPr>
        </p:pic>
      </p:grpSp>
      <p:grpSp>
        <p:nvGrpSpPr>
          <p:cNvPr name="Group 6" id="6"/>
          <p:cNvGrpSpPr/>
          <p:nvPr/>
        </p:nvGrpSpPr>
        <p:grpSpPr>
          <a:xfrm rot="0">
            <a:off x="15994763" y="1028700"/>
            <a:ext cx="1436473" cy="3317308"/>
            <a:chOff x="0" y="0"/>
            <a:chExt cx="1915297" cy="4423077"/>
          </a:xfrm>
        </p:grpSpPr>
        <p:sp>
          <p:nvSpPr>
            <p:cNvPr name="AutoShape 7" id="7"/>
            <p:cNvSpPr/>
            <p:nvPr/>
          </p:nvSpPr>
          <p:spPr>
            <a:xfrm>
              <a:off x="0" y="0"/>
              <a:ext cx="1915297" cy="4423077"/>
            </a:xfrm>
            <a:prstGeom prst="rect">
              <a:avLst/>
            </a:prstGeom>
            <a:solidFill>
              <a:srgbClr val="FD6220"/>
            </a:solidFill>
          </p:spPr>
        </p:sp>
      </p:grpSp>
      <p:grpSp>
        <p:nvGrpSpPr>
          <p:cNvPr name="Group 8" id="8"/>
          <p:cNvGrpSpPr/>
          <p:nvPr/>
        </p:nvGrpSpPr>
        <p:grpSpPr>
          <a:xfrm rot="0">
            <a:off x="14106296" y="4443074"/>
            <a:ext cx="3324940" cy="2137237"/>
            <a:chOff x="0" y="0"/>
            <a:chExt cx="4433253" cy="2849649"/>
          </a:xfrm>
        </p:grpSpPr>
        <p:pic>
          <p:nvPicPr>
            <p:cNvPr name="Picture 9" id="9"/>
            <p:cNvPicPr>
              <a:picLocks noChangeAspect="true"/>
            </p:cNvPicPr>
            <p:nvPr/>
          </p:nvPicPr>
          <p:blipFill>
            <a:blip r:embed="rId4"/>
            <a:srcRect l="0" t="2473" r="0" b="2473"/>
            <a:stretch>
              <a:fillRect/>
            </a:stretch>
          </p:blipFill>
          <p:spPr>
            <a:xfrm flipH="false" flipV="false">
              <a:off x="0" y="0"/>
              <a:ext cx="4433253" cy="2849649"/>
            </a:xfrm>
            <a:prstGeom prst="rect">
              <a:avLst/>
            </a:prstGeom>
          </p:spPr>
        </p:pic>
      </p:grpSp>
      <p:grpSp>
        <p:nvGrpSpPr>
          <p:cNvPr name="Group 10" id="10"/>
          <p:cNvGrpSpPr/>
          <p:nvPr/>
        </p:nvGrpSpPr>
        <p:grpSpPr>
          <a:xfrm rot="0">
            <a:off x="14106296" y="6675561"/>
            <a:ext cx="3324940" cy="2582739"/>
            <a:chOff x="0" y="0"/>
            <a:chExt cx="4433253" cy="3443652"/>
          </a:xfrm>
        </p:grpSpPr>
        <p:pic>
          <p:nvPicPr>
            <p:cNvPr name="Picture 11" id="11"/>
            <p:cNvPicPr>
              <a:picLocks noChangeAspect="true"/>
            </p:cNvPicPr>
            <p:nvPr/>
          </p:nvPicPr>
          <p:blipFill>
            <a:blip r:embed="rId5"/>
            <a:srcRect l="7114" t="0" r="7114" b="0"/>
            <a:stretch>
              <a:fillRect/>
            </a:stretch>
          </p:blipFill>
          <p:spPr>
            <a:xfrm flipH="false" flipV="false">
              <a:off x="0" y="0"/>
              <a:ext cx="4433253" cy="3443652"/>
            </a:xfrm>
            <a:prstGeom prst="rect">
              <a:avLst/>
            </a:prstGeom>
          </p:spPr>
        </p:pic>
      </p:grpSp>
      <p:grpSp>
        <p:nvGrpSpPr>
          <p:cNvPr name="Group 12" id="12"/>
          <p:cNvGrpSpPr/>
          <p:nvPr/>
        </p:nvGrpSpPr>
        <p:grpSpPr>
          <a:xfrm rot="0">
            <a:off x="16439471" y="8737362"/>
            <a:ext cx="3697059" cy="36970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35588" y="5976927"/>
            <a:ext cx="992463" cy="99246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7</a:t>
              </a:r>
            </a:p>
          </p:txBody>
        </p:sp>
      </p:grpSp>
      <p:grpSp>
        <p:nvGrpSpPr>
          <p:cNvPr name="Group 18" id="18"/>
          <p:cNvGrpSpPr/>
          <p:nvPr/>
        </p:nvGrpSpPr>
        <p:grpSpPr>
          <a:xfrm rot="0">
            <a:off x="977741" y="3315742"/>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1" id="21"/>
          <p:cNvGrpSpPr/>
          <p:nvPr/>
        </p:nvGrpSpPr>
        <p:grpSpPr>
          <a:xfrm rot="0">
            <a:off x="977741" y="1982349"/>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4" id="24"/>
          <p:cNvGrpSpPr/>
          <p:nvPr/>
        </p:nvGrpSpPr>
        <p:grpSpPr>
          <a:xfrm rot="0">
            <a:off x="977741" y="3983373"/>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27" id="27"/>
          <p:cNvGrpSpPr/>
          <p:nvPr/>
        </p:nvGrpSpPr>
        <p:grpSpPr>
          <a:xfrm rot="0">
            <a:off x="977741" y="2648112"/>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30" id="30"/>
          <p:cNvGrpSpPr/>
          <p:nvPr/>
        </p:nvGrpSpPr>
        <p:grpSpPr>
          <a:xfrm rot="0">
            <a:off x="977741" y="5318634"/>
            <a:ext cx="508158" cy="54380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3" id="33"/>
          <p:cNvGrpSpPr/>
          <p:nvPr/>
        </p:nvGrpSpPr>
        <p:grpSpPr>
          <a:xfrm rot="0">
            <a:off x="977741" y="4651003"/>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36" id="36"/>
          <p:cNvGrpSpPr/>
          <p:nvPr/>
        </p:nvGrpSpPr>
        <p:grpSpPr>
          <a:xfrm rot="0">
            <a:off x="977741" y="7093216"/>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9" id="39"/>
          <p:cNvGrpSpPr/>
          <p:nvPr/>
        </p:nvGrpSpPr>
        <p:grpSpPr>
          <a:xfrm rot="0">
            <a:off x="977741" y="7760846"/>
            <a:ext cx="508158" cy="543805"/>
            <a:chOff x="0" y="0"/>
            <a:chExt cx="812800" cy="869819"/>
          </a:xfrm>
        </p:grpSpPr>
        <p:sp>
          <p:nvSpPr>
            <p:cNvPr name="Freeform 40" id="4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1" id="4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42" id="42"/>
          <p:cNvGrpSpPr/>
          <p:nvPr/>
        </p:nvGrpSpPr>
        <p:grpSpPr>
          <a:xfrm rot="0">
            <a:off x="-1373119" y="-1315898"/>
            <a:ext cx="3499668" cy="13405540"/>
            <a:chOff x="0" y="0"/>
            <a:chExt cx="212191" cy="812800"/>
          </a:xfrm>
        </p:grpSpPr>
        <p:sp>
          <p:nvSpPr>
            <p:cNvPr name="Freeform 43" id="4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name="TextBox 44" id="4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2618056" y="1399160"/>
            <a:ext cx="9302720" cy="729742"/>
          </a:xfrm>
          <a:prstGeom prst="rect">
            <a:avLst/>
          </a:prstGeom>
        </p:spPr>
        <p:txBody>
          <a:bodyPr anchor="t" rtlCol="false" tIns="0" lIns="0" bIns="0" rIns="0">
            <a:spAutoFit/>
          </a:bodyPr>
          <a:lstStyle/>
          <a:p>
            <a:pPr algn="l">
              <a:lnSpc>
                <a:spcPts val="5978"/>
              </a:lnSpc>
            </a:pPr>
            <a:r>
              <a:rPr lang="en-US" sz="4270" b="true">
                <a:solidFill>
                  <a:srgbClr val="191919"/>
                </a:solidFill>
                <a:latin typeface="Gotham Bold"/>
                <a:ea typeface="Gotham Bold"/>
                <a:cs typeface="Gotham Bold"/>
                <a:sym typeface="Gotham Bold"/>
              </a:rPr>
              <a:t>FUTURE WORKS</a:t>
            </a:r>
          </a:p>
        </p:txBody>
      </p:sp>
      <p:sp>
        <p:nvSpPr>
          <p:cNvPr name="TextBox 46" id="46"/>
          <p:cNvSpPr txBox="true"/>
          <p:nvPr/>
        </p:nvSpPr>
        <p:spPr>
          <a:xfrm rot="0">
            <a:off x="2618056" y="2619537"/>
            <a:ext cx="8236186" cy="5332095"/>
          </a:xfrm>
          <a:prstGeom prst="rect">
            <a:avLst/>
          </a:prstGeom>
        </p:spPr>
        <p:txBody>
          <a:bodyPr anchor="t" rtlCol="false" tIns="0" lIns="0" bIns="0" rIns="0">
            <a:spAutoFit/>
          </a:bodyPr>
          <a:lstStyle/>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Incorporating More Features for Recommendation:</a:t>
            </a:r>
            <a:r>
              <a:rPr lang="en-US" sz="1599" spc="39">
                <a:solidFill>
                  <a:srgbClr val="191919"/>
                </a:solidFill>
                <a:latin typeface="Gotham"/>
                <a:ea typeface="Gotham"/>
                <a:cs typeface="Gotham"/>
                <a:sym typeface="Gotham"/>
              </a:rPr>
              <a:t> Currently, the system relies on genre and overview for recommendations. Other attributes, such as director, cast, release year, and user ratings, can be integrated to enhance the recommendation quality. Integrating user preferences or feedback through ratings can refine suggestions by personalizing the recommendations.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Visualizing Recommendations:</a:t>
            </a:r>
            <a:r>
              <a:rPr lang="en-US" sz="1599" spc="39">
                <a:solidFill>
                  <a:srgbClr val="191919"/>
                </a:solidFill>
                <a:latin typeface="Gotham"/>
                <a:ea typeface="Gotham"/>
                <a:cs typeface="Gotham"/>
                <a:sym typeface="Gotham"/>
              </a:rPr>
              <a:t> Enhance the user interface in Streamlit by displaying additional information about recommended movies, such as movie posters, rating statistics, synopsis, and even trailer previews. o Implement interactive elements like allowing users to filter recommendations by genre, release date, or rating.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Real-Time Personalization:</a:t>
            </a:r>
            <a:r>
              <a:rPr lang="en-US" sz="1599" spc="39">
                <a:solidFill>
                  <a:srgbClr val="191919"/>
                </a:solidFill>
                <a:latin typeface="Gotham"/>
                <a:ea typeface="Gotham"/>
                <a:cs typeface="Gotham"/>
                <a:sym typeface="Gotham"/>
              </a:rPr>
              <a:t> Incorporating user preferences into the recommendation system through user profiles and user-item interactions (e.g., click-through rate, watch history) could make the system more personalized. AllowIng users to rate or "like" movies, which could be incorporated to refine the recommendations. </a:t>
            </a:r>
          </a:p>
          <a:p>
            <a:pPr algn="just">
              <a:lnSpc>
                <a:spcPts val="2159"/>
              </a:lnSpc>
            </a:pPr>
          </a:p>
          <a:p>
            <a:pPr algn="just">
              <a:lnSpc>
                <a:spcPts val="2159"/>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492640" y="3932427"/>
            <a:ext cx="9302720" cy="1211073"/>
          </a:xfrm>
          <a:prstGeom prst="rect">
            <a:avLst/>
          </a:prstGeom>
        </p:spPr>
        <p:txBody>
          <a:bodyPr anchor="t" rtlCol="false" tIns="0" lIns="0" bIns="0" rIns="0">
            <a:spAutoFit/>
          </a:bodyPr>
          <a:lstStyle/>
          <a:p>
            <a:pPr algn="ctr">
              <a:lnSpc>
                <a:spcPts val="9897"/>
              </a:lnSpc>
            </a:pPr>
            <a:r>
              <a:rPr lang="en-US" b="true" sz="7069">
                <a:solidFill>
                  <a:srgbClr val="191919"/>
                </a:solidFill>
                <a:latin typeface="Gotham Bold"/>
                <a:ea typeface="Gotham Bold"/>
                <a:cs typeface="Gotham Bold"/>
                <a:sym typeface="Gotham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0882580" y="-3503638"/>
            <a:ext cx="12753441" cy="12753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839671" y="1555884"/>
            <a:ext cx="5946689" cy="3317308"/>
            <a:chOff x="0" y="0"/>
            <a:chExt cx="7928919" cy="4423077"/>
          </a:xfrm>
        </p:grpSpPr>
        <p:pic>
          <p:nvPicPr>
            <p:cNvPr name="Picture 6" id="6"/>
            <p:cNvPicPr>
              <a:picLocks noChangeAspect="true"/>
            </p:cNvPicPr>
            <p:nvPr/>
          </p:nvPicPr>
          <p:blipFill>
            <a:blip r:embed="rId2"/>
            <a:srcRect l="142" t="0" r="142" b="0"/>
            <a:stretch>
              <a:fillRect/>
            </a:stretch>
          </p:blipFill>
          <p:spPr>
            <a:xfrm flipH="false" flipV="false">
              <a:off x="0" y="0"/>
              <a:ext cx="7928919" cy="4423077"/>
            </a:xfrm>
            <a:prstGeom prst="rect">
              <a:avLst/>
            </a:prstGeom>
          </p:spPr>
        </p:pic>
      </p:grpSp>
      <p:grpSp>
        <p:nvGrpSpPr>
          <p:cNvPr name="Group 7" id="7"/>
          <p:cNvGrpSpPr/>
          <p:nvPr/>
        </p:nvGrpSpPr>
        <p:grpSpPr>
          <a:xfrm rot="0">
            <a:off x="-1373119" y="-1315898"/>
            <a:ext cx="3499668" cy="13405540"/>
            <a:chOff x="0" y="0"/>
            <a:chExt cx="212191" cy="812800"/>
          </a:xfrm>
        </p:grpSpPr>
        <p:sp>
          <p:nvSpPr>
            <p:cNvPr name="Freeform 8" id="8"/>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9" id="9"/>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709357" y="2648112"/>
            <a:ext cx="992463" cy="9924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name="Group 14" id="14"/>
          <p:cNvGrpSpPr/>
          <p:nvPr/>
        </p:nvGrpSpPr>
        <p:grpSpPr>
          <a:xfrm rot="0">
            <a:off x="951509" y="4428296"/>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51509" y="1982349"/>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0" id="20"/>
          <p:cNvGrpSpPr/>
          <p:nvPr/>
        </p:nvGrpSpPr>
        <p:grpSpPr>
          <a:xfrm rot="0">
            <a:off x="951509" y="5094059"/>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3" id="23"/>
          <p:cNvGrpSpPr/>
          <p:nvPr/>
        </p:nvGrpSpPr>
        <p:grpSpPr>
          <a:xfrm rot="0">
            <a:off x="951509" y="376253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6" id="26"/>
          <p:cNvGrpSpPr/>
          <p:nvPr/>
        </p:nvGrpSpPr>
        <p:grpSpPr>
          <a:xfrm rot="0">
            <a:off x="951509" y="6425585"/>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9" id="29"/>
          <p:cNvGrpSpPr/>
          <p:nvPr/>
        </p:nvGrpSpPr>
        <p:grpSpPr>
          <a:xfrm rot="0">
            <a:off x="951509" y="5759822"/>
            <a:ext cx="508158" cy="54380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2" id="32"/>
          <p:cNvGrpSpPr/>
          <p:nvPr/>
        </p:nvGrpSpPr>
        <p:grpSpPr>
          <a:xfrm rot="973833">
            <a:off x="13349702" y="5693519"/>
            <a:ext cx="2660764" cy="3271778"/>
            <a:chOff x="0" y="0"/>
            <a:chExt cx="3547686" cy="4362370"/>
          </a:xfrm>
        </p:grpSpPr>
        <p:pic>
          <p:nvPicPr>
            <p:cNvPr name="Picture 33" id="33"/>
            <p:cNvPicPr>
              <a:picLocks noChangeAspect="true"/>
            </p:cNvPicPr>
            <p:nvPr/>
          </p:nvPicPr>
          <p:blipFill>
            <a:blip r:embed="rId5"/>
            <a:srcRect l="19757" t="0" r="19757" b="0"/>
            <a:stretch>
              <a:fillRect/>
            </a:stretch>
          </p:blipFill>
          <p:spPr>
            <a:xfrm flipH="false" flipV="false">
              <a:off x="0" y="0"/>
              <a:ext cx="3547686" cy="4362370"/>
            </a:xfrm>
            <a:prstGeom prst="rect">
              <a:avLst/>
            </a:prstGeom>
          </p:spPr>
        </p:pic>
      </p:grpSp>
      <p:grpSp>
        <p:nvGrpSpPr>
          <p:cNvPr name="Group 34" id="34"/>
          <p:cNvGrpSpPr/>
          <p:nvPr/>
        </p:nvGrpSpPr>
        <p:grpSpPr>
          <a:xfrm rot="-542939">
            <a:off x="10421778" y="5395495"/>
            <a:ext cx="2636985" cy="3669773"/>
            <a:chOff x="0" y="0"/>
            <a:chExt cx="3515979" cy="4893030"/>
          </a:xfrm>
        </p:grpSpPr>
        <p:pic>
          <p:nvPicPr>
            <p:cNvPr name="Picture 35" id="35"/>
            <p:cNvPicPr>
              <a:picLocks noChangeAspect="true"/>
            </p:cNvPicPr>
            <p:nvPr/>
          </p:nvPicPr>
          <p:blipFill>
            <a:blip r:embed="rId6"/>
            <a:srcRect l="26017" t="0" r="26017" b="0"/>
            <a:stretch>
              <a:fillRect/>
            </a:stretch>
          </p:blipFill>
          <p:spPr>
            <a:xfrm flipH="false" flipV="false">
              <a:off x="0" y="0"/>
              <a:ext cx="3515979" cy="4893030"/>
            </a:xfrm>
            <a:prstGeom prst="rect">
              <a:avLst/>
            </a:prstGeom>
          </p:spPr>
        </p:pic>
      </p:grpSp>
      <p:grpSp>
        <p:nvGrpSpPr>
          <p:cNvPr name="Group 36" id="36"/>
          <p:cNvGrpSpPr/>
          <p:nvPr/>
        </p:nvGrpSpPr>
        <p:grpSpPr>
          <a:xfrm rot="0">
            <a:off x="951509" y="7093216"/>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9" id="39"/>
          <p:cNvGrpSpPr/>
          <p:nvPr/>
        </p:nvGrpSpPr>
        <p:grpSpPr>
          <a:xfrm rot="0">
            <a:off x="951509" y="7760846"/>
            <a:ext cx="508158" cy="543805"/>
            <a:chOff x="0" y="0"/>
            <a:chExt cx="812800" cy="869819"/>
          </a:xfrm>
        </p:grpSpPr>
        <p:sp>
          <p:nvSpPr>
            <p:cNvPr name="Freeform 40" id="4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41" id="4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name="TextBox 42" id="42"/>
          <p:cNvSpPr txBox="true"/>
          <p:nvPr/>
        </p:nvSpPr>
        <p:spPr>
          <a:xfrm rot="0">
            <a:off x="2687900" y="2223075"/>
            <a:ext cx="6039059" cy="805274"/>
          </a:xfrm>
          <a:prstGeom prst="rect">
            <a:avLst/>
          </a:prstGeom>
        </p:spPr>
        <p:txBody>
          <a:bodyPr anchor="t" rtlCol="false" tIns="0" lIns="0" bIns="0" rIns="0">
            <a:spAutoFit/>
          </a:bodyPr>
          <a:lstStyle/>
          <a:p>
            <a:pPr algn="l">
              <a:lnSpc>
                <a:spcPts val="6539"/>
              </a:lnSpc>
            </a:pPr>
            <a:r>
              <a:rPr lang="en-US" sz="4671" b="true">
                <a:solidFill>
                  <a:srgbClr val="191919"/>
                </a:solidFill>
                <a:latin typeface="Gotham Bold"/>
                <a:ea typeface="Gotham Bold"/>
                <a:cs typeface="Gotham Bold"/>
                <a:sym typeface="Gotham Bold"/>
              </a:rPr>
              <a:t>MODEL SELECTION</a:t>
            </a:r>
          </a:p>
        </p:txBody>
      </p:sp>
      <p:grpSp>
        <p:nvGrpSpPr>
          <p:cNvPr name="Group 43" id="43"/>
          <p:cNvGrpSpPr/>
          <p:nvPr/>
        </p:nvGrpSpPr>
        <p:grpSpPr>
          <a:xfrm rot="0">
            <a:off x="2687900" y="3640575"/>
            <a:ext cx="6039059" cy="4138547"/>
            <a:chOff x="0" y="0"/>
            <a:chExt cx="8052079" cy="5518063"/>
          </a:xfrm>
        </p:grpSpPr>
        <p:sp>
          <p:nvSpPr>
            <p:cNvPr name="TextBox 44" id="44"/>
            <p:cNvSpPr txBox="true"/>
            <p:nvPr/>
          </p:nvSpPr>
          <p:spPr>
            <a:xfrm rot="0">
              <a:off x="0" y="-38100"/>
              <a:ext cx="7998733" cy="444500"/>
            </a:xfrm>
            <a:prstGeom prst="rect">
              <a:avLst/>
            </a:prstGeom>
          </p:spPr>
          <p:txBody>
            <a:bodyPr anchor="t" rtlCol="false" tIns="0" lIns="0" bIns="0" rIns="0">
              <a:spAutoFit/>
            </a:bodyPr>
            <a:lstStyle/>
            <a:p>
              <a:pPr algn="l">
                <a:lnSpc>
                  <a:spcPts val="2700"/>
                </a:lnSpc>
              </a:pPr>
              <a:r>
                <a:rPr lang="en-US" sz="2000" spc="50" b="true">
                  <a:solidFill>
                    <a:srgbClr val="191919"/>
                  </a:solidFill>
                  <a:latin typeface="Gotham Bold"/>
                  <a:ea typeface="Gotham Bold"/>
                  <a:cs typeface="Gotham Bold"/>
                  <a:sym typeface="Gotham Bold"/>
                </a:rPr>
                <a:t>CONTENT-BASED FILTERING</a:t>
              </a:r>
            </a:p>
          </p:txBody>
        </p:sp>
        <p:sp>
          <p:nvSpPr>
            <p:cNvPr name="TextBox 45" id="45"/>
            <p:cNvSpPr txBox="true"/>
            <p:nvPr/>
          </p:nvSpPr>
          <p:spPr>
            <a:xfrm rot="0">
              <a:off x="26673" y="2787563"/>
              <a:ext cx="7998733" cy="444500"/>
            </a:xfrm>
            <a:prstGeom prst="rect">
              <a:avLst/>
            </a:prstGeom>
          </p:spPr>
          <p:txBody>
            <a:bodyPr anchor="t" rtlCol="false" tIns="0" lIns="0" bIns="0" rIns="0">
              <a:spAutoFit/>
            </a:bodyPr>
            <a:lstStyle/>
            <a:p>
              <a:pPr algn="l">
                <a:lnSpc>
                  <a:spcPts val="2700"/>
                </a:lnSpc>
              </a:pPr>
              <a:r>
                <a:rPr lang="en-US" sz="2000" spc="50" b="true">
                  <a:solidFill>
                    <a:srgbClr val="191919"/>
                  </a:solidFill>
                  <a:latin typeface="Gotham Bold"/>
                  <a:ea typeface="Gotham Bold"/>
                  <a:cs typeface="Gotham Bold"/>
                  <a:sym typeface="Gotham Bold"/>
                </a:rPr>
                <a:t>ITEM-BASED COLLABORATIVE FILTERING</a:t>
              </a:r>
            </a:p>
          </p:txBody>
        </p:sp>
        <p:sp>
          <p:nvSpPr>
            <p:cNvPr name="TextBox 46" id="46"/>
            <p:cNvSpPr txBox="true"/>
            <p:nvPr/>
          </p:nvSpPr>
          <p:spPr>
            <a:xfrm rot="0">
              <a:off x="53345" y="3470188"/>
              <a:ext cx="7998733" cy="2047875"/>
            </a:xfrm>
            <a:prstGeom prst="rect">
              <a:avLst/>
            </a:prstGeom>
          </p:spPr>
          <p:txBody>
            <a:bodyPr anchor="t" rtlCol="false" tIns="0" lIns="0" bIns="0" rIns="0">
              <a:spAutoFit/>
            </a:bodyPr>
            <a:lstStyle/>
            <a:p>
              <a:pPr algn="just" marL="0" indent="0" lvl="0">
                <a:lnSpc>
                  <a:spcPts val="2025"/>
                </a:lnSpc>
                <a:spcBef>
                  <a:spcPct val="0"/>
                </a:spcBef>
              </a:pPr>
              <a:r>
                <a:rPr lang="en-US" sz="1500" spc="37">
                  <a:solidFill>
                    <a:srgbClr val="191919"/>
                  </a:solidFill>
                  <a:latin typeface="Gotham"/>
                  <a:ea typeface="Gotham"/>
                  <a:cs typeface="Gotham"/>
                  <a:sym typeface="Gotham"/>
                </a:rPr>
                <a:t>Item-based Collaborative Filtering focuses on finding similar movies instead of similar users to recommend based on their past preferences. It identifies pairs of movies rated by the same users, measures their similarity across all users who rated both, and then recommends similar films based on the similarity scores. </a:t>
              </a:r>
            </a:p>
          </p:txBody>
        </p:sp>
        <p:sp>
          <p:nvSpPr>
            <p:cNvPr name="TextBox 47" id="47"/>
            <p:cNvSpPr txBox="true"/>
            <p:nvPr/>
          </p:nvSpPr>
          <p:spPr>
            <a:xfrm rot="0">
              <a:off x="0" y="648105"/>
              <a:ext cx="7998733" cy="1765935"/>
            </a:xfrm>
            <a:prstGeom prst="rect">
              <a:avLst/>
            </a:prstGeom>
          </p:spPr>
          <p:txBody>
            <a:bodyPr anchor="t" rtlCol="false" tIns="0" lIns="0" bIns="0" rIns="0">
              <a:spAutoFit/>
            </a:bodyPr>
            <a:lstStyle/>
            <a:p>
              <a:pPr algn="just" marL="0" indent="0" lvl="0">
                <a:lnSpc>
                  <a:spcPts val="2159"/>
                </a:lnSpc>
                <a:spcBef>
                  <a:spcPct val="0"/>
                </a:spcBef>
              </a:pPr>
              <a:r>
                <a:rPr lang="en-US" sz="1599" spc="39">
                  <a:solidFill>
                    <a:srgbClr val="191919"/>
                  </a:solidFill>
                  <a:latin typeface="Gotham"/>
                  <a:ea typeface="Gotham"/>
                  <a:cs typeface="Gotham"/>
                  <a:sym typeface="Gotham"/>
                </a:rPr>
                <a:t>Content-Based Filtering was utilized to recommend movies based on their content, particularly focusing on attributes such as genre and overview. The system employs cosine similarity between movie descriptions to identify and suggest similar movies to the user.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312611" y="1028700"/>
            <a:ext cx="4556554" cy="3317308"/>
            <a:chOff x="0" y="0"/>
            <a:chExt cx="6075405" cy="4423077"/>
          </a:xfrm>
        </p:grpSpPr>
        <p:pic>
          <p:nvPicPr>
            <p:cNvPr name="Picture 3" id="3"/>
            <p:cNvPicPr>
              <a:picLocks noChangeAspect="true"/>
            </p:cNvPicPr>
            <p:nvPr/>
          </p:nvPicPr>
          <p:blipFill>
            <a:blip r:embed="rId2"/>
            <a:srcRect l="4242" t="0" r="4242" b="0"/>
            <a:stretch>
              <a:fillRect/>
            </a:stretch>
          </p:blipFill>
          <p:spPr>
            <a:xfrm flipH="false" flipV="false">
              <a:off x="0" y="0"/>
              <a:ext cx="6075405" cy="4423077"/>
            </a:xfrm>
            <a:prstGeom prst="rect">
              <a:avLst/>
            </a:prstGeom>
          </p:spPr>
        </p:pic>
      </p:grpSp>
      <p:grpSp>
        <p:nvGrpSpPr>
          <p:cNvPr name="Group 4" id="4"/>
          <p:cNvGrpSpPr/>
          <p:nvPr/>
        </p:nvGrpSpPr>
        <p:grpSpPr>
          <a:xfrm rot="0">
            <a:off x="709357" y="3315742"/>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7" id="7"/>
          <p:cNvGrpSpPr/>
          <p:nvPr/>
        </p:nvGrpSpPr>
        <p:grpSpPr>
          <a:xfrm rot="0">
            <a:off x="951509" y="4428296"/>
            <a:ext cx="508158" cy="54380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0" id="10"/>
          <p:cNvGrpSpPr/>
          <p:nvPr/>
        </p:nvGrpSpPr>
        <p:grpSpPr>
          <a:xfrm rot="0">
            <a:off x="951509" y="1982349"/>
            <a:ext cx="508158" cy="543805"/>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3" id="13"/>
          <p:cNvGrpSpPr/>
          <p:nvPr/>
        </p:nvGrpSpPr>
        <p:grpSpPr>
          <a:xfrm rot="0">
            <a:off x="951509" y="5094059"/>
            <a:ext cx="508158" cy="543805"/>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6" id="16"/>
          <p:cNvGrpSpPr/>
          <p:nvPr/>
        </p:nvGrpSpPr>
        <p:grpSpPr>
          <a:xfrm rot="0">
            <a:off x="951509" y="2648112"/>
            <a:ext cx="508158" cy="54380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9" id="19"/>
          <p:cNvGrpSpPr/>
          <p:nvPr/>
        </p:nvGrpSpPr>
        <p:grpSpPr>
          <a:xfrm rot="0">
            <a:off x="951509" y="6425585"/>
            <a:ext cx="508158" cy="54380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2" id="22"/>
          <p:cNvGrpSpPr/>
          <p:nvPr/>
        </p:nvGrpSpPr>
        <p:grpSpPr>
          <a:xfrm rot="0">
            <a:off x="951509" y="5759822"/>
            <a:ext cx="508158" cy="543805"/>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5" id="25"/>
          <p:cNvGrpSpPr/>
          <p:nvPr/>
        </p:nvGrpSpPr>
        <p:grpSpPr>
          <a:xfrm rot="0">
            <a:off x="11312611" y="4443074"/>
            <a:ext cx="2660764" cy="4815226"/>
            <a:chOff x="0" y="0"/>
            <a:chExt cx="3547686" cy="6420301"/>
          </a:xfrm>
        </p:grpSpPr>
        <p:pic>
          <p:nvPicPr>
            <p:cNvPr name="Picture 26" id="26"/>
            <p:cNvPicPr>
              <a:picLocks noChangeAspect="true"/>
            </p:cNvPicPr>
            <p:nvPr/>
          </p:nvPicPr>
          <p:blipFill>
            <a:blip r:embed="rId3"/>
            <a:srcRect l="31592" t="0" r="31592" b="0"/>
            <a:stretch>
              <a:fillRect/>
            </a:stretch>
          </p:blipFill>
          <p:spPr>
            <a:xfrm flipH="false" flipV="false">
              <a:off x="0" y="0"/>
              <a:ext cx="3547686" cy="6420301"/>
            </a:xfrm>
            <a:prstGeom prst="rect">
              <a:avLst/>
            </a:prstGeom>
          </p:spPr>
        </p:pic>
      </p:grpSp>
      <p:grpSp>
        <p:nvGrpSpPr>
          <p:cNvPr name="Group 27" id="27"/>
          <p:cNvGrpSpPr/>
          <p:nvPr/>
        </p:nvGrpSpPr>
        <p:grpSpPr>
          <a:xfrm rot="0">
            <a:off x="15994763" y="1028700"/>
            <a:ext cx="1436473" cy="3317308"/>
            <a:chOff x="0" y="0"/>
            <a:chExt cx="1915297" cy="4423077"/>
          </a:xfrm>
        </p:grpSpPr>
        <p:sp>
          <p:nvSpPr>
            <p:cNvPr name="AutoShape 28" id="28"/>
            <p:cNvSpPr/>
            <p:nvPr/>
          </p:nvSpPr>
          <p:spPr>
            <a:xfrm>
              <a:off x="0" y="0"/>
              <a:ext cx="1915297" cy="4423077"/>
            </a:xfrm>
            <a:prstGeom prst="rect">
              <a:avLst/>
            </a:prstGeom>
            <a:solidFill>
              <a:srgbClr val="FD6220"/>
            </a:solidFill>
          </p:spPr>
        </p:sp>
      </p:grpSp>
      <p:grpSp>
        <p:nvGrpSpPr>
          <p:cNvPr name="Group 29" id="29"/>
          <p:cNvGrpSpPr/>
          <p:nvPr/>
        </p:nvGrpSpPr>
        <p:grpSpPr>
          <a:xfrm rot="0">
            <a:off x="14106296" y="4443074"/>
            <a:ext cx="3324940" cy="2137237"/>
            <a:chOff x="0" y="0"/>
            <a:chExt cx="4433253" cy="2849649"/>
          </a:xfrm>
        </p:grpSpPr>
        <p:pic>
          <p:nvPicPr>
            <p:cNvPr name="Picture 30" id="30"/>
            <p:cNvPicPr>
              <a:picLocks noChangeAspect="true"/>
            </p:cNvPicPr>
            <p:nvPr/>
          </p:nvPicPr>
          <p:blipFill>
            <a:blip r:embed="rId4"/>
            <a:srcRect l="0" t="1850" r="0" b="1850"/>
            <a:stretch>
              <a:fillRect/>
            </a:stretch>
          </p:blipFill>
          <p:spPr>
            <a:xfrm flipH="false" flipV="false">
              <a:off x="0" y="0"/>
              <a:ext cx="4433253" cy="2849649"/>
            </a:xfrm>
            <a:prstGeom prst="rect">
              <a:avLst/>
            </a:prstGeom>
          </p:spPr>
        </p:pic>
      </p:grpSp>
      <p:grpSp>
        <p:nvGrpSpPr>
          <p:cNvPr name="Group 31" id="31"/>
          <p:cNvGrpSpPr/>
          <p:nvPr/>
        </p:nvGrpSpPr>
        <p:grpSpPr>
          <a:xfrm rot="0">
            <a:off x="14106296" y="6675561"/>
            <a:ext cx="3324940" cy="2582739"/>
            <a:chOff x="0" y="0"/>
            <a:chExt cx="4433253" cy="3443652"/>
          </a:xfrm>
        </p:grpSpPr>
        <p:pic>
          <p:nvPicPr>
            <p:cNvPr name="Picture 32" id="32"/>
            <p:cNvPicPr>
              <a:picLocks noChangeAspect="true"/>
            </p:cNvPicPr>
            <p:nvPr/>
          </p:nvPicPr>
          <p:blipFill>
            <a:blip r:embed="rId5"/>
            <a:srcRect l="7034" t="0" r="7034" b="0"/>
            <a:stretch>
              <a:fillRect/>
            </a:stretch>
          </p:blipFill>
          <p:spPr>
            <a:xfrm flipH="false" flipV="false">
              <a:off x="0" y="0"/>
              <a:ext cx="4433253" cy="3443652"/>
            </a:xfrm>
            <a:prstGeom prst="rect">
              <a:avLst/>
            </a:prstGeom>
          </p:spPr>
        </p:pic>
      </p:grpSp>
      <p:sp>
        <p:nvSpPr>
          <p:cNvPr name="TextBox 33" id="33"/>
          <p:cNvSpPr txBox="true"/>
          <p:nvPr/>
        </p:nvSpPr>
        <p:spPr>
          <a:xfrm rot="0">
            <a:off x="2618056" y="1399160"/>
            <a:ext cx="9302720" cy="729742"/>
          </a:xfrm>
          <a:prstGeom prst="rect">
            <a:avLst/>
          </a:prstGeom>
        </p:spPr>
        <p:txBody>
          <a:bodyPr anchor="t" rtlCol="false" tIns="0" lIns="0" bIns="0" rIns="0">
            <a:spAutoFit/>
          </a:bodyPr>
          <a:lstStyle/>
          <a:p>
            <a:pPr algn="l">
              <a:lnSpc>
                <a:spcPts val="5978"/>
              </a:lnSpc>
            </a:pPr>
            <a:r>
              <a:rPr lang="en-US" sz="4270" b="true">
                <a:solidFill>
                  <a:srgbClr val="191919"/>
                </a:solidFill>
                <a:latin typeface="Gotham Bold"/>
                <a:ea typeface="Gotham Bold"/>
                <a:cs typeface="Gotham Bold"/>
                <a:sym typeface="Gotham Bold"/>
              </a:rPr>
              <a:t>CONTENT-BASED FILTERING</a:t>
            </a:r>
          </a:p>
        </p:txBody>
      </p:sp>
      <p:grpSp>
        <p:nvGrpSpPr>
          <p:cNvPr name="Group 34" id="34"/>
          <p:cNvGrpSpPr/>
          <p:nvPr/>
        </p:nvGrpSpPr>
        <p:grpSpPr>
          <a:xfrm rot="0">
            <a:off x="951509" y="7093216"/>
            <a:ext cx="508158" cy="543805"/>
            <a:chOff x="0" y="0"/>
            <a:chExt cx="812800" cy="869819"/>
          </a:xfrm>
        </p:grpSpPr>
        <p:sp>
          <p:nvSpPr>
            <p:cNvPr name="Freeform 35" id="3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6" id="3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7" id="37"/>
          <p:cNvGrpSpPr/>
          <p:nvPr/>
        </p:nvGrpSpPr>
        <p:grpSpPr>
          <a:xfrm rot="0">
            <a:off x="951509" y="7760846"/>
            <a:ext cx="508158" cy="543805"/>
            <a:chOff x="0" y="0"/>
            <a:chExt cx="812800" cy="869819"/>
          </a:xfrm>
        </p:grpSpPr>
        <p:sp>
          <p:nvSpPr>
            <p:cNvPr name="Freeform 38" id="3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9" id="3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40" id="40"/>
          <p:cNvGrpSpPr/>
          <p:nvPr/>
        </p:nvGrpSpPr>
        <p:grpSpPr>
          <a:xfrm rot="0">
            <a:off x="16439471" y="8737362"/>
            <a:ext cx="3697059" cy="369705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2618056" y="2619537"/>
            <a:ext cx="8236186" cy="7198995"/>
          </a:xfrm>
          <a:prstGeom prst="rect">
            <a:avLst/>
          </a:prstGeom>
        </p:spPr>
        <p:txBody>
          <a:bodyPr anchor="t" rtlCol="false" tIns="0" lIns="0" bIns="0" rIns="0">
            <a:spAutoFit/>
          </a:bodyPr>
          <a:lstStyle/>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Data Preprocessing: </a:t>
            </a:r>
            <a:r>
              <a:rPr lang="en-US" sz="1599" spc="39">
                <a:solidFill>
                  <a:srgbClr val="191919"/>
                </a:solidFill>
                <a:latin typeface="Gotham"/>
                <a:ea typeface="Gotham"/>
                <a:cs typeface="Gotham"/>
                <a:sym typeface="Gotham"/>
              </a:rPr>
              <a:t>Overview and genre columns were merged into a 'tags' column for content-based filtering. Text preprocessing included lowercase conversion, punctuation removal, stopword elimination, and lemmatization.</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Vectorization:</a:t>
            </a:r>
            <a:r>
              <a:rPr lang="en-US" sz="1599" spc="39">
                <a:solidFill>
                  <a:srgbClr val="191919"/>
                </a:solidFill>
                <a:latin typeface="Gotham"/>
                <a:ea typeface="Gotham"/>
                <a:cs typeface="Gotham"/>
                <a:sym typeface="Gotham"/>
              </a:rPr>
              <a:t> CountVectorizer was applied to the cleaned tags_clean column to convert the textual data into a matrix of token counts. This transformation enabled the system to represent each movie as a vector of word occurrences.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Cosine Similarity:</a:t>
            </a:r>
            <a:r>
              <a:rPr lang="en-US" sz="1599" spc="39">
                <a:solidFill>
                  <a:srgbClr val="191919"/>
                </a:solidFill>
                <a:latin typeface="Gotham"/>
                <a:ea typeface="Gotham"/>
                <a:cs typeface="Gotham"/>
                <a:sym typeface="Gotham"/>
              </a:rPr>
              <a:t> To measure the similarity between movies, the cosine similarity technique was used. It calculates the cosine of the angle between two vectors in the multidimensional space, where smaller angles which means larger cosine values indicate higher similarity. </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Recommendation Function:</a:t>
            </a:r>
            <a:r>
              <a:rPr lang="en-US" sz="1599" spc="39">
                <a:solidFill>
                  <a:srgbClr val="191919"/>
                </a:solidFill>
                <a:latin typeface="Gotham"/>
                <a:ea typeface="Gotham"/>
                <a:cs typeface="Gotham"/>
                <a:sym typeface="Gotham"/>
              </a:rPr>
              <a:t> A recommendation function was defined to find similar movies by locating the movie index, computing cosine similarity, sorting by similarity, and returning the top five matches.</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Model Serialization: </a:t>
            </a:r>
            <a:r>
              <a:rPr lang="en-US" sz="1599" spc="39">
                <a:solidFill>
                  <a:srgbClr val="191919"/>
                </a:solidFill>
                <a:latin typeface="Gotham"/>
                <a:ea typeface="Gotham"/>
                <a:cs typeface="Gotham"/>
                <a:sym typeface="Gotham"/>
              </a:rPr>
              <a:t>After training, the new_data DataFrame and similarity matrix were serialized using pickle to save the model and similarity data for future use.</a:t>
            </a:r>
          </a:p>
          <a:p>
            <a:pPr algn="just">
              <a:lnSpc>
                <a:spcPts val="2159"/>
              </a:lnSpc>
            </a:pPr>
          </a:p>
          <a:p>
            <a:pPr algn="just" marL="345439" indent="-172720" lvl="1">
              <a:lnSpc>
                <a:spcPts val="2159"/>
              </a:lnSpc>
              <a:buFont typeface="Arial"/>
              <a:buChar char="•"/>
            </a:pPr>
            <a:r>
              <a:rPr lang="en-US" b="true" sz="1599" spc="39">
                <a:solidFill>
                  <a:srgbClr val="191919"/>
                </a:solidFill>
                <a:latin typeface="Gotham Bold"/>
                <a:ea typeface="Gotham Bold"/>
                <a:cs typeface="Gotham Bold"/>
                <a:sym typeface="Gotham Bold"/>
              </a:rPr>
              <a:t>Model Deploymment:</a:t>
            </a:r>
            <a:r>
              <a:rPr lang="en-US" sz="1599" spc="39">
                <a:solidFill>
                  <a:srgbClr val="191919"/>
                </a:solidFill>
                <a:latin typeface="Gotham"/>
                <a:ea typeface="Gotham"/>
                <a:cs typeface="Gotham"/>
                <a:sym typeface="Gotham"/>
              </a:rPr>
              <a:t> movies_list.pkl file containing movie data and the similarity.pkl file containing the similarity matrix were loaded using pickle to make real-time recommendations.</a:t>
            </a:r>
          </a:p>
          <a:p>
            <a:pPr algn="just">
              <a:lnSpc>
                <a:spcPts val="2159"/>
              </a:lnSpc>
            </a:pPr>
          </a:p>
        </p:txBody>
      </p:sp>
      <p:grpSp>
        <p:nvGrpSpPr>
          <p:cNvPr name="Group 44" id="44"/>
          <p:cNvGrpSpPr/>
          <p:nvPr/>
        </p:nvGrpSpPr>
        <p:grpSpPr>
          <a:xfrm rot="0">
            <a:off x="-1373119" y="-1315898"/>
            <a:ext cx="3499668" cy="13405540"/>
            <a:chOff x="0" y="0"/>
            <a:chExt cx="212191" cy="812800"/>
          </a:xfrm>
        </p:grpSpPr>
        <p:sp>
          <p:nvSpPr>
            <p:cNvPr name="Freeform 45" id="4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46" id="4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2507397" y="1173317"/>
            <a:ext cx="8683564" cy="6187039"/>
          </a:xfrm>
          <a:custGeom>
            <a:avLst/>
            <a:gdLst/>
            <a:ahLst/>
            <a:cxnLst/>
            <a:rect r="r" b="b" t="t" l="l"/>
            <a:pathLst>
              <a:path h="6187039" w="8683564">
                <a:moveTo>
                  <a:pt x="0" y="0"/>
                </a:moveTo>
                <a:lnTo>
                  <a:pt x="8683563" y="0"/>
                </a:lnTo>
                <a:lnTo>
                  <a:pt x="8683563" y="6187039"/>
                </a:lnTo>
                <a:lnTo>
                  <a:pt x="0" y="6187039"/>
                </a:lnTo>
                <a:lnTo>
                  <a:pt x="0" y="0"/>
                </a:lnTo>
                <a:close/>
              </a:path>
            </a:pathLst>
          </a:custGeom>
          <a:blipFill>
            <a:blip r:embed="rId2"/>
            <a:stretch>
              <a:fillRect l="0" t="0" r="0" b="0"/>
            </a:stretch>
          </a:blipFill>
        </p:spPr>
      </p:sp>
      <p:sp>
        <p:nvSpPr>
          <p:cNvPr name="Freeform 3" id="3"/>
          <p:cNvSpPr/>
          <p:nvPr/>
        </p:nvSpPr>
        <p:spPr>
          <a:xfrm flipH="false" flipV="false" rot="0">
            <a:off x="8519282" y="6036487"/>
            <a:ext cx="9038445" cy="2557614"/>
          </a:xfrm>
          <a:custGeom>
            <a:avLst/>
            <a:gdLst/>
            <a:ahLst/>
            <a:cxnLst/>
            <a:rect r="r" b="b" t="t" l="l"/>
            <a:pathLst>
              <a:path h="2557614" w="9038445">
                <a:moveTo>
                  <a:pt x="0" y="0"/>
                </a:moveTo>
                <a:lnTo>
                  <a:pt x="9038445" y="0"/>
                </a:lnTo>
                <a:lnTo>
                  <a:pt x="9038445" y="2557614"/>
                </a:lnTo>
                <a:lnTo>
                  <a:pt x="0" y="2557614"/>
                </a:lnTo>
                <a:lnTo>
                  <a:pt x="0" y="0"/>
                </a:lnTo>
                <a:close/>
              </a:path>
            </a:pathLst>
          </a:custGeom>
          <a:blipFill>
            <a:blip r:embed="rId3"/>
            <a:stretch>
              <a:fillRect l="0" t="0" r="0" b="0"/>
            </a:stretch>
          </a:blipFill>
        </p:spPr>
      </p:sp>
      <p:sp>
        <p:nvSpPr>
          <p:cNvPr name="TextBox 4" id="4"/>
          <p:cNvSpPr txBox="true"/>
          <p:nvPr/>
        </p:nvSpPr>
        <p:spPr>
          <a:xfrm rot="0">
            <a:off x="2623690" y="8782816"/>
            <a:ext cx="14435045" cy="655892"/>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Cleaning Text by Lowercasing, Removing Punctuation and Stopwords, Tokenizing, Lemmatizing, and Rejoining Words for Analysis.</a:t>
            </a:r>
          </a:p>
        </p:txBody>
      </p:sp>
      <p:grpSp>
        <p:nvGrpSpPr>
          <p:cNvPr name="Group 5" id="5"/>
          <p:cNvGrpSpPr/>
          <p:nvPr/>
        </p:nvGrpSpPr>
        <p:grpSpPr>
          <a:xfrm rot="0">
            <a:off x="709357" y="3315742"/>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8" id="8"/>
          <p:cNvGrpSpPr/>
          <p:nvPr/>
        </p:nvGrpSpPr>
        <p:grpSpPr>
          <a:xfrm rot="0">
            <a:off x="951509" y="4428296"/>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1" id="11"/>
          <p:cNvGrpSpPr/>
          <p:nvPr/>
        </p:nvGrpSpPr>
        <p:grpSpPr>
          <a:xfrm rot="0">
            <a:off x="951509" y="198234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4" id="14"/>
          <p:cNvGrpSpPr/>
          <p:nvPr/>
        </p:nvGrpSpPr>
        <p:grpSpPr>
          <a:xfrm rot="0">
            <a:off x="951509" y="5094059"/>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7" id="17"/>
          <p:cNvGrpSpPr/>
          <p:nvPr/>
        </p:nvGrpSpPr>
        <p:grpSpPr>
          <a:xfrm rot="0">
            <a:off x="951509" y="2648112"/>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0" id="20"/>
          <p:cNvGrpSpPr/>
          <p:nvPr/>
        </p:nvGrpSpPr>
        <p:grpSpPr>
          <a:xfrm rot="0">
            <a:off x="951509" y="6425585"/>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3" id="23"/>
          <p:cNvGrpSpPr/>
          <p:nvPr/>
        </p:nvGrpSpPr>
        <p:grpSpPr>
          <a:xfrm rot="0">
            <a:off x="951509" y="5759822"/>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6" id="26"/>
          <p:cNvGrpSpPr/>
          <p:nvPr/>
        </p:nvGrpSpPr>
        <p:grpSpPr>
          <a:xfrm rot="0">
            <a:off x="951509" y="709321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9" id="29"/>
          <p:cNvGrpSpPr/>
          <p:nvPr/>
        </p:nvGrpSpPr>
        <p:grpSpPr>
          <a:xfrm rot="0">
            <a:off x="951509" y="7760846"/>
            <a:ext cx="508158" cy="54380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2" id="32"/>
          <p:cNvGrpSpPr/>
          <p:nvPr/>
        </p:nvGrpSpPr>
        <p:grpSpPr>
          <a:xfrm rot="0">
            <a:off x="-1373119" y="-1315898"/>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2927832" y="4584857"/>
            <a:ext cx="14178501" cy="1134280"/>
          </a:xfrm>
          <a:custGeom>
            <a:avLst/>
            <a:gdLst/>
            <a:ahLst/>
            <a:cxnLst/>
            <a:rect r="r" b="b" t="t" l="l"/>
            <a:pathLst>
              <a:path h="1134280" w="14178501">
                <a:moveTo>
                  <a:pt x="0" y="0"/>
                </a:moveTo>
                <a:lnTo>
                  <a:pt x="14178501" y="0"/>
                </a:lnTo>
                <a:lnTo>
                  <a:pt x="14178501" y="1134280"/>
                </a:lnTo>
                <a:lnTo>
                  <a:pt x="0" y="1134280"/>
                </a:lnTo>
                <a:lnTo>
                  <a:pt x="0" y="0"/>
                </a:lnTo>
                <a:close/>
              </a:path>
            </a:pathLst>
          </a:custGeom>
          <a:blipFill>
            <a:blip r:embed="rId2"/>
            <a:stretch>
              <a:fillRect l="0" t="0" r="0" b="0"/>
            </a:stretch>
          </a:blipFill>
        </p:spPr>
      </p:sp>
      <p:sp>
        <p:nvSpPr>
          <p:cNvPr name="TextBox 3" id="3"/>
          <p:cNvSpPr txBox="true"/>
          <p:nvPr/>
        </p:nvSpPr>
        <p:spPr>
          <a:xfrm rot="0">
            <a:off x="1926478" y="5985873"/>
            <a:ext cx="14435045" cy="32251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Vectorizing</a:t>
            </a:r>
          </a:p>
        </p:txBody>
      </p:sp>
      <p:grpSp>
        <p:nvGrpSpPr>
          <p:cNvPr name="Group 4" id="4"/>
          <p:cNvGrpSpPr/>
          <p:nvPr/>
        </p:nvGrpSpPr>
        <p:grpSpPr>
          <a:xfrm rot="0">
            <a:off x="709357" y="3315742"/>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7" id="7"/>
          <p:cNvGrpSpPr/>
          <p:nvPr/>
        </p:nvGrpSpPr>
        <p:grpSpPr>
          <a:xfrm rot="0">
            <a:off x="951509" y="4428296"/>
            <a:ext cx="508158" cy="54380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0" id="10"/>
          <p:cNvGrpSpPr/>
          <p:nvPr/>
        </p:nvGrpSpPr>
        <p:grpSpPr>
          <a:xfrm rot="0">
            <a:off x="951509" y="1982349"/>
            <a:ext cx="508158" cy="543805"/>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3" id="13"/>
          <p:cNvGrpSpPr/>
          <p:nvPr/>
        </p:nvGrpSpPr>
        <p:grpSpPr>
          <a:xfrm rot="0">
            <a:off x="951509" y="5094059"/>
            <a:ext cx="508158" cy="543805"/>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6" id="16"/>
          <p:cNvGrpSpPr/>
          <p:nvPr/>
        </p:nvGrpSpPr>
        <p:grpSpPr>
          <a:xfrm rot="0">
            <a:off x="951509" y="2648112"/>
            <a:ext cx="508158" cy="54380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9" id="19"/>
          <p:cNvGrpSpPr/>
          <p:nvPr/>
        </p:nvGrpSpPr>
        <p:grpSpPr>
          <a:xfrm rot="0">
            <a:off x="951509" y="6425585"/>
            <a:ext cx="508158" cy="54380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2" id="22"/>
          <p:cNvGrpSpPr/>
          <p:nvPr/>
        </p:nvGrpSpPr>
        <p:grpSpPr>
          <a:xfrm rot="0">
            <a:off x="951509" y="5759822"/>
            <a:ext cx="508158" cy="543805"/>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5" id="25"/>
          <p:cNvGrpSpPr/>
          <p:nvPr/>
        </p:nvGrpSpPr>
        <p:grpSpPr>
          <a:xfrm rot="0">
            <a:off x="951509" y="7093216"/>
            <a:ext cx="508158" cy="54380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8" id="28"/>
          <p:cNvGrpSpPr/>
          <p:nvPr/>
        </p:nvGrpSpPr>
        <p:grpSpPr>
          <a:xfrm rot="0">
            <a:off x="951509" y="7760846"/>
            <a:ext cx="508158" cy="54380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1" id="31"/>
          <p:cNvGrpSpPr/>
          <p:nvPr/>
        </p:nvGrpSpPr>
        <p:grpSpPr>
          <a:xfrm rot="0">
            <a:off x="-1373119" y="-1315898"/>
            <a:ext cx="3499668" cy="13405540"/>
            <a:chOff x="0" y="0"/>
            <a:chExt cx="212191" cy="812800"/>
          </a:xfrm>
        </p:grpSpPr>
        <p:sp>
          <p:nvSpPr>
            <p:cNvPr name="Freeform 32" id="32"/>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3" id="33"/>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244800" y="2220877"/>
            <a:ext cx="13123296" cy="6331990"/>
          </a:xfrm>
          <a:custGeom>
            <a:avLst/>
            <a:gdLst/>
            <a:ahLst/>
            <a:cxnLst/>
            <a:rect r="r" b="b" t="t" l="l"/>
            <a:pathLst>
              <a:path h="6331990" w="13123296">
                <a:moveTo>
                  <a:pt x="0" y="0"/>
                </a:moveTo>
                <a:lnTo>
                  <a:pt x="13123295" y="0"/>
                </a:lnTo>
                <a:lnTo>
                  <a:pt x="13123295" y="6331990"/>
                </a:lnTo>
                <a:lnTo>
                  <a:pt x="0" y="6331990"/>
                </a:lnTo>
                <a:lnTo>
                  <a:pt x="0" y="0"/>
                </a:lnTo>
                <a:close/>
              </a:path>
            </a:pathLst>
          </a:custGeom>
          <a:blipFill>
            <a:blip r:embed="rId2"/>
            <a:stretch>
              <a:fillRect l="0" t="0" r="0" b="0"/>
            </a:stretch>
          </a:blipFill>
        </p:spPr>
      </p:sp>
      <p:sp>
        <p:nvSpPr>
          <p:cNvPr name="TextBox 3" id="3"/>
          <p:cNvSpPr txBox="true"/>
          <p:nvPr/>
        </p:nvSpPr>
        <p:spPr>
          <a:xfrm rot="0">
            <a:off x="2126549" y="8782816"/>
            <a:ext cx="14435045" cy="32251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Calculating the Cosine Similarity Between all Vectors in the Dataset</a:t>
            </a:r>
          </a:p>
        </p:txBody>
      </p:sp>
      <p:grpSp>
        <p:nvGrpSpPr>
          <p:cNvPr name="Group 4" id="4"/>
          <p:cNvGrpSpPr/>
          <p:nvPr/>
        </p:nvGrpSpPr>
        <p:grpSpPr>
          <a:xfrm rot="0">
            <a:off x="709357" y="3315742"/>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7" id="7"/>
          <p:cNvGrpSpPr/>
          <p:nvPr/>
        </p:nvGrpSpPr>
        <p:grpSpPr>
          <a:xfrm rot="0">
            <a:off x="951509" y="4428296"/>
            <a:ext cx="508158" cy="54380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0" id="10"/>
          <p:cNvGrpSpPr/>
          <p:nvPr/>
        </p:nvGrpSpPr>
        <p:grpSpPr>
          <a:xfrm rot="0">
            <a:off x="951509" y="1982349"/>
            <a:ext cx="508158" cy="543805"/>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3" id="13"/>
          <p:cNvGrpSpPr/>
          <p:nvPr/>
        </p:nvGrpSpPr>
        <p:grpSpPr>
          <a:xfrm rot="0">
            <a:off x="951509" y="5094059"/>
            <a:ext cx="508158" cy="543805"/>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6" id="16"/>
          <p:cNvGrpSpPr/>
          <p:nvPr/>
        </p:nvGrpSpPr>
        <p:grpSpPr>
          <a:xfrm rot="0">
            <a:off x="951509" y="2648112"/>
            <a:ext cx="508158" cy="54380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9" id="19"/>
          <p:cNvGrpSpPr/>
          <p:nvPr/>
        </p:nvGrpSpPr>
        <p:grpSpPr>
          <a:xfrm rot="0">
            <a:off x="951509" y="6425585"/>
            <a:ext cx="508158" cy="54380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2" id="22"/>
          <p:cNvGrpSpPr/>
          <p:nvPr/>
        </p:nvGrpSpPr>
        <p:grpSpPr>
          <a:xfrm rot="0">
            <a:off x="951509" y="5759822"/>
            <a:ext cx="508158" cy="543805"/>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5" id="25"/>
          <p:cNvGrpSpPr/>
          <p:nvPr/>
        </p:nvGrpSpPr>
        <p:grpSpPr>
          <a:xfrm rot="0">
            <a:off x="951509" y="7093216"/>
            <a:ext cx="508158" cy="54380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8" id="28"/>
          <p:cNvGrpSpPr/>
          <p:nvPr/>
        </p:nvGrpSpPr>
        <p:grpSpPr>
          <a:xfrm rot="0">
            <a:off x="951509" y="7760846"/>
            <a:ext cx="508158" cy="54380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1" id="31"/>
          <p:cNvGrpSpPr/>
          <p:nvPr/>
        </p:nvGrpSpPr>
        <p:grpSpPr>
          <a:xfrm rot="0">
            <a:off x="-1373119" y="-1315898"/>
            <a:ext cx="3499668" cy="13405540"/>
            <a:chOff x="0" y="0"/>
            <a:chExt cx="212191" cy="812800"/>
          </a:xfrm>
        </p:grpSpPr>
        <p:sp>
          <p:nvSpPr>
            <p:cNvPr name="Freeform 32" id="32"/>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3" id="33"/>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824255" y="7438329"/>
            <a:ext cx="14435045" cy="32251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Finding and Printing the Titles of the Top 05 Most Similar Movies to the One at Index 04</a:t>
            </a:r>
          </a:p>
        </p:txBody>
      </p:sp>
      <p:grpSp>
        <p:nvGrpSpPr>
          <p:cNvPr name="Group 3" id="3"/>
          <p:cNvGrpSpPr/>
          <p:nvPr/>
        </p:nvGrpSpPr>
        <p:grpSpPr>
          <a:xfrm rot="0">
            <a:off x="709357" y="3315742"/>
            <a:ext cx="992463" cy="9924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6" id="6"/>
          <p:cNvGrpSpPr/>
          <p:nvPr/>
        </p:nvGrpSpPr>
        <p:grpSpPr>
          <a:xfrm rot="0">
            <a:off x="951509" y="4428296"/>
            <a:ext cx="508158" cy="543805"/>
            <a:chOff x="0" y="0"/>
            <a:chExt cx="812800" cy="869819"/>
          </a:xfrm>
        </p:grpSpPr>
        <p:sp>
          <p:nvSpPr>
            <p:cNvPr name="Freeform 7" id="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8" id="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9" id="9"/>
          <p:cNvGrpSpPr/>
          <p:nvPr/>
        </p:nvGrpSpPr>
        <p:grpSpPr>
          <a:xfrm rot="0">
            <a:off x="951509" y="1982349"/>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2" id="12"/>
          <p:cNvGrpSpPr/>
          <p:nvPr/>
        </p:nvGrpSpPr>
        <p:grpSpPr>
          <a:xfrm rot="0">
            <a:off x="951509" y="509405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5" id="15"/>
          <p:cNvGrpSpPr/>
          <p:nvPr/>
        </p:nvGrpSpPr>
        <p:grpSpPr>
          <a:xfrm rot="0">
            <a:off x="951509" y="2648112"/>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51509" y="6425585"/>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1" id="21"/>
          <p:cNvGrpSpPr/>
          <p:nvPr/>
        </p:nvGrpSpPr>
        <p:grpSpPr>
          <a:xfrm rot="0">
            <a:off x="951509" y="5759822"/>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4" id="24"/>
          <p:cNvGrpSpPr/>
          <p:nvPr/>
        </p:nvGrpSpPr>
        <p:grpSpPr>
          <a:xfrm rot="0">
            <a:off x="951509" y="7093216"/>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7" id="27"/>
          <p:cNvGrpSpPr/>
          <p:nvPr/>
        </p:nvGrpSpPr>
        <p:grpSpPr>
          <a:xfrm rot="0">
            <a:off x="951509" y="7760846"/>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30" id="30"/>
          <p:cNvGrpSpPr/>
          <p:nvPr/>
        </p:nvGrpSpPr>
        <p:grpSpPr>
          <a:xfrm rot="0">
            <a:off x="-1373119" y="-1315898"/>
            <a:ext cx="3499668" cy="13405540"/>
            <a:chOff x="0" y="0"/>
            <a:chExt cx="212191" cy="812800"/>
          </a:xfrm>
        </p:grpSpPr>
        <p:sp>
          <p:nvSpPr>
            <p:cNvPr name="Freeform 31" id="31"/>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2" id="32"/>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3187437" y="3687570"/>
            <a:ext cx="14309910" cy="3398604"/>
          </a:xfrm>
          <a:custGeom>
            <a:avLst/>
            <a:gdLst/>
            <a:ahLst/>
            <a:cxnLst/>
            <a:rect r="r" b="b" t="t" l="l"/>
            <a:pathLst>
              <a:path h="3398604" w="14309910">
                <a:moveTo>
                  <a:pt x="0" y="0"/>
                </a:moveTo>
                <a:lnTo>
                  <a:pt x="14309911" y="0"/>
                </a:lnTo>
                <a:lnTo>
                  <a:pt x="14309911" y="3398604"/>
                </a:lnTo>
                <a:lnTo>
                  <a:pt x="0" y="339860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709357" y="3315742"/>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5" id="5"/>
          <p:cNvGrpSpPr/>
          <p:nvPr/>
        </p:nvGrpSpPr>
        <p:grpSpPr>
          <a:xfrm rot="0">
            <a:off x="951509" y="4428296"/>
            <a:ext cx="508158" cy="54380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8" id="8"/>
          <p:cNvGrpSpPr/>
          <p:nvPr/>
        </p:nvGrpSpPr>
        <p:grpSpPr>
          <a:xfrm rot="0">
            <a:off x="951509" y="1982349"/>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1" id="11"/>
          <p:cNvGrpSpPr/>
          <p:nvPr/>
        </p:nvGrpSpPr>
        <p:grpSpPr>
          <a:xfrm rot="0">
            <a:off x="951509" y="509405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4" id="14"/>
          <p:cNvGrpSpPr/>
          <p:nvPr/>
        </p:nvGrpSpPr>
        <p:grpSpPr>
          <a:xfrm rot="0">
            <a:off x="951509" y="2648112"/>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7" id="17"/>
          <p:cNvGrpSpPr/>
          <p:nvPr/>
        </p:nvGrpSpPr>
        <p:grpSpPr>
          <a:xfrm rot="0">
            <a:off x="951509" y="6425585"/>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0" id="20"/>
          <p:cNvGrpSpPr/>
          <p:nvPr/>
        </p:nvGrpSpPr>
        <p:grpSpPr>
          <a:xfrm rot="0">
            <a:off x="951509" y="5759822"/>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51509" y="7093216"/>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6" id="26"/>
          <p:cNvGrpSpPr/>
          <p:nvPr/>
        </p:nvGrpSpPr>
        <p:grpSpPr>
          <a:xfrm rot="0">
            <a:off x="951509" y="776084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name="Group 29" id="29"/>
          <p:cNvGrpSpPr/>
          <p:nvPr/>
        </p:nvGrpSpPr>
        <p:grpSpPr>
          <a:xfrm rot="0">
            <a:off x="-1373119" y="-1315898"/>
            <a:ext cx="3499668" cy="13405540"/>
            <a:chOff x="0" y="0"/>
            <a:chExt cx="212191" cy="812800"/>
          </a:xfrm>
        </p:grpSpPr>
        <p:sp>
          <p:nvSpPr>
            <p:cNvPr name="Freeform 30" id="30"/>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31" id="31"/>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657028" y="2833210"/>
            <a:ext cx="12769499" cy="4277782"/>
          </a:xfrm>
          <a:custGeom>
            <a:avLst/>
            <a:gdLst/>
            <a:ahLst/>
            <a:cxnLst/>
            <a:rect r="r" b="b" t="t" l="l"/>
            <a:pathLst>
              <a:path h="4277782" w="12769499">
                <a:moveTo>
                  <a:pt x="0" y="0"/>
                </a:moveTo>
                <a:lnTo>
                  <a:pt x="12769499" y="0"/>
                </a:lnTo>
                <a:lnTo>
                  <a:pt x="12769499" y="4277782"/>
                </a:lnTo>
                <a:lnTo>
                  <a:pt x="0" y="4277782"/>
                </a:lnTo>
                <a:lnTo>
                  <a:pt x="0" y="0"/>
                </a:lnTo>
                <a:close/>
              </a:path>
            </a:pathLst>
          </a:custGeom>
          <a:blipFill>
            <a:blip r:embed="rId2"/>
            <a:stretch>
              <a:fillRect l="0" t="0" r="0" b="0"/>
            </a:stretch>
          </a:blipFill>
        </p:spPr>
      </p:sp>
      <p:sp>
        <p:nvSpPr>
          <p:cNvPr name="TextBox 33" id="33"/>
          <p:cNvSpPr txBox="true"/>
          <p:nvPr/>
        </p:nvSpPr>
        <p:spPr>
          <a:xfrm rot="0">
            <a:off x="2824255" y="7438329"/>
            <a:ext cx="14435045" cy="322517"/>
          </a:xfrm>
          <a:prstGeom prst="rect">
            <a:avLst/>
          </a:prstGeom>
        </p:spPr>
        <p:txBody>
          <a:bodyPr anchor="t" rtlCol="false" tIns="0" lIns="0" bIns="0" rIns="0">
            <a:spAutoFit/>
          </a:bodyPr>
          <a:lstStyle/>
          <a:p>
            <a:pPr algn="ctr">
              <a:lnSpc>
                <a:spcPts val="2698"/>
              </a:lnSpc>
            </a:pPr>
            <a:r>
              <a:rPr lang="en-US" sz="1927" spc="77">
                <a:solidFill>
                  <a:srgbClr val="191919"/>
                </a:solidFill>
                <a:latin typeface="Gotham"/>
                <a:ea typeface="Gotham"/>
                <a:cs typeface="Gotham"/>
                <a:sym typeface="Gotham"/>
              </a:rPr>
              <a:t>Defining a Recommend Function to Find and Print the Top 05 Similar Movies to a Given Title.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DAGgbGkAGVM</dc:identifier>
  <dcterms:modified xsi:type="dcterms:W3CDTF">2011-08-01T06:04:30Z</dcterms:modified>
  <cp:revision>1</cp:revision>
  <dc:title>White and Orange Simple Portfolio Presentation</dc:title>
</cp:coreProperties>
</file>